
<file path=[Content_Types].xml><?xml version="1.0" encoding="utf-8"?>
<Types xmlns="http://schemas.openxmlformats.org/package/2006/content-types">
  <Default Extension="au" ContentType="audio/basic"/>
  <Default Extension="emf" ContentType="image/x-emf"/>
  <Default Extension="jpeg" ContentType="image/jpeg"/>
  <Default Extension="xml" ContentType="application/xml"/>
  <Default Extension="bin" ContentType="application/vnd.openxmlformats-officedocument.oleObject"/>
  <Default Extension="vml" ContentType="application/vnd.openxmlformats-officedocument.vmlDrawing"/>
  <Default Extension="png" ContentType="image/png"/>
  <Default Extension="rels" ContentType="application/vnd.openxmlformats-package.relationships+xml"/>
  <Default Extension="wmf" ContentType="image/x-wmf"/>
  <Default Extension="WAV" ContentType="audio/x-wav"/>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103"/>
  </p:notesMasterIdLst>
  <p:handoutMasterIdLst>
    <p:handoutMasterId r:id="rId104"/>
  </p:handoutMasterIdLst>
  <p:sldIdLst>
    <p:sldId id="602" r:id="rId2"/>
    <p:sldId id="479" r:id="rId3"/>
    <p:sldId id="480" r:id="rId4"/>
    <p:sldId id="481" r:id="rId5"/>
    <p:sldId id="482" r:id="rId6"/>
    <p:sldId id="483" r:id="rId7"/>
    <p:sldId id="484" r:id="rId8"/>
    <p:sldId id="485" r:id="rId9"/>
    <p:sldId id="486" r:id="rId10"/>
    <p:sldId id="487" r:id="rId11"/>
    <p:sldId id="488" r:id="rId12"/>
    <p:sldId id="489" r:id="rId13"/>
    <p:sldId id="490" r:id="rId14"/>
    <p:sldId id="491" r:id="rId15"/>
    <p:sldId id="492" r:id="rId16"/>
    <p:sldId id="493" r:id="rId17"/>
    <p:sldId id="573" r:id="rId18"/>
    <p:sldId id="574" r:id="rId19"/>
    <p:sldId id="575" r:id="rId20"/>
    <p:sldId id="576" r:id="rId21"/>
    <p:sldId id="577" r:id="rId22"/>
    <p:sldId id="601" r:id="rId23"/>
    <p:sldId id="497" r:id="rId24"/>
    <p:sldId id="508" r:id="rId25"/>
    <p:sldId id="509" r:id="rId26"/>
    <p:sldId id="578" r:id="rId27"/>
    <p:sldId id="510" r:id="rId28"/>
    <p:sldId id="385" r:id="rId29"/>
    <p:sldId id="386" r:id="rId30"/>
    <p:sldId id="387" r:id="rId31"/>
    <p:sldId id="389" r:id="rId32"/>
    <p:sldId id="426" r:id="rId33"/>
    <p:sldId id="427" r:id="rId34"/>
    <p:sldId id="388" r:id="rId35"/>
    <p:sldId id="399" r:id="rId36"/>
    <p:sldId id="428" r:id="rId37"/>
    <p:sldId id="420" r:id="rId38"/>
    <p:sldId id="421" r:id="rId39"/>
    <p:sldId id="403" r:id="rId40"/>
    <p:sldId id="404" r:id="rId41"/>
    <p:sldId id="405" r:id="rId42"/>
    <p:sldId id="406" r:id="rId43"/>
    <p:sldId id="408" r:id="rId44"/>
    <p:sldId id="580" r:id="rId45"/>
    <p:sldId id="581" r:id="rId46"/>
    <p:sldId id="582" r:id="rId47"/>
    <p:sldId id="583" r:id="rId48"/>
    <p:sldId id="410" r:id="rId49"/>
    <p:sldId id="411" r:id="rId50"/>
    <p:sldId id="412" r:id="rId51"/>
    <p:sldId id="413" r:id="rId52"/>
    <p:sldId id="414" r:id="rId53"/>
    <p:sldId id="415" r:id="rId54"/>
    <p:sldId id="584" r:id="rId55"/>
    <p:sldId id="384" r:id="rId56"/>
    <p:sldId id="513" r:id="rId57"/>
    <p:sldId id="383" r:id="rId58"/>
    <p:sldId id="514" r:id="rId59"/>
    <p:sldId id="515" r:id="rId60"/>
    <p:sldId id="517" r:id="rId61"/>
    <p:sldId id="518" r:id="rId62"/>
    <p:sldId id="519" r:id="rId63"/>
    <p:sldId id="521" r:id="rId64"/>
    <p:sldId id="522" r:id="rId65"/>
    <p:sldId id="523" r:id="rId66"/>
    <p:sldId id="527" r:id="rId67"/>
    <p:sldId id="528" r:id="rId68"/>
    <p:sldId id="529" r:id="rId69"/>
    <p:sldId id="530" r:id="rId70"/>
    <p:sldId id="531" r:id="rId71"/>
    <p:sldId id="533" r:id="rId72"/>
    <p:sldId id="535" r:id="rId73"/>
    <p:sldId id="592" r:id="rId74"/>
    <p:sldId id="585" r:id="rId75"/>
    <p:sldId id="586" r:id="rId76"/>
    <p:sldId id="597" r:id="rId77"/>
    <p:sldId id="599" r:id="rId78"/>
    <p:sldId id="591" r:id="rId79"/>
    <p:sldId id="537" r:id="rId80"/>
    <p:sldId id="540" r:id="rId81"/>
    <p:sldId id="541" r:id="rId82"/>
    <p:sldId id="542" r:id="rId83"/>
    <p:sldId id="600" r:id="rId84"/>
    <p:sldId id="543" r:id="rId85"/>
    <p:sldId id="544" r:id="rId86"/>
    <p:sldId id="545" r:id="rId87"/>
    <p:sldId id="546" r:id="rId88"/>
    <p:sldId id="588" r:id="rId89"/>
    <p:sldId id="589" r:id="rId90"/>
    <p:sldId id="590" r:id="rId91"/>
    <p:sldId id="593" r:id="rId92"/>
    <p:sldId id="550" r:id="rId93"/>
    <p:sldId id="551" r:id="rId94"/>
    <p:sldId id="552" r:id="rId95"/>
    <p:sldId id="553" r:id="rId96"/>
    <p:sldId id="594" r:id="rId97"/>
    <p:sldId id="555" r:id="rId98"/>
    <p:sldId id="556" r:id="rId99"/>
    <p:sldId id="557" r:id="rId100"/>
    <p:sldId id="558" r:id="rId101"/>
    <p:sldId id="598" r:id="rId102"/>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200"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16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16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16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p15:clr>
            <a:srgbClr val="A4A3A4"/>
          </p15:clr>
        </p15:guide>
        <p15:guide id="2" pos="34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8000"/>
    <a:srgbClr val="FFAFAF"/>
    <a:srgbClr val="FF005C"/>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74"/>
  </p:normalViewPr>
  <p:slideViewPr>
    <p:cSldViewPr>
      <p:cViewPr varScale="1">
        <p:scale>
          <a:sx n="120" d="100"/>
          <a:sy n="120" d="100"/>
        </p:scale>
        <p:origin x="1400" y="176"/>
      </p:cViewPr>
      <p:guideLst>
        <p:guide orient="horz" pos="2064"/>
        <p:guide pos="345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9"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A259A56-C11A-8841-9001-19F0416B6DE8}" type="slidenum">
              <a:rPr lang="en-US"/>
              <a:pPr/>
              <a:t>‹#›</a:t>
            </a:fld>
            <a:endParaRPr lang="en-US"/>
          </a:p>
        </p:txBody>
      </p:sp>
    </p:spTree>
    <p:extLst>
      <p:ext uri="{BB962C8B-B14F-4D97-AF65-F5344CB8AC3E}">
        <p14:creationId xmlns:p14="http://schemas.microsoft.com/office/powerpoint/2010/main" val="38065544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E145451-4D1D-5C42-B8EB-D25BC975BEE6}" type="slidenum">
              <a:rPr lang="en-US"/>
              <a:pPr/>
              <a:t>‹#›</a:t>
            </a:fld>
            <a:endParaRPr lang="en-US"/>
          </a:p>
        </p:txBody>
      </p:sp>
    </p:spTree>
    <p:extLst>
      <p:ext uri="{BB962C8B-B14F-4D97-AF65-F5344CB8AC3E}">
        <p14:creationId xmlns:p14="http://schemas.microsoft.com/office/powerpoint/2010/main" val="124215093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2DB9B85-B68A-EF48-B4BA-660863AA5D07}" type="slidenum">
              <a:rPr lang="en-US" sz="1200"/>
              <a:pPr eaLnBrk="1" hangingPunct="1"/>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8407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EE4B033-6C1C-6C43-9AF6-C30FD0C40113}" type="slidenum">
              <a:rPr lang="en-US" sz="1200"/>
              <a:pPr eaLnBrk="1" hangingPunct="1"/>
              <a:t>10</a:t>
            </a:fld>
            <a:endParaRPr lang="en-US" sz="1200"/>
          </a:p>
        </p:txBody>
      </p:sp>
      <p:sp>
        <p:nvSpPr>
          <p:cNvPr id="35843" name="Rectangle 2"/>
          <p:cNvSpPr>
            <a:spLocks noGrp="1" noRot="1" noChangeAspect="1" noChangeArrowheads="1"/>
          </p:cNvSpPr>
          <p:nvPr>
            <p:ph type="sldImg"/>
          </p:nvPr>
        </p:nvSpPr>
        <p:spPr>
          <a:solidFill>
            <a:srgbClr val="FFFFFF"/>
          </a:solidFill>
          <a:ln/>
        </p:spPr>
      </p:sp>
      <p:sp>
        <p:nvSpPr>
          <p:cNvPr id="3584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6FB996F2-66B1-B541-A056-1CB0FDF68F62}" type="slidenum">
              <a:rPr lang="en-US" sz="1200"/>
              <a:pPr eaLnBrk="1" hangingPunct="1"/>
              <a:t>11</a:t>
            </a:fld>
            <a:endParaRPr lang="en-US" sz="1200"/>
          </a:p>
        </p:txBody>
      </p:sp>
      <p:sp>
        <p:nvSpPr>
          <p:cNvPr id="37891" name="Rectangle 2"/>
          <p:cNvSpPr>
            <a:spLocks noGrp="1" noRot="1" noChangeAspect="1" noChangeArrowheads="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56CA3D6-6436-094B-AFAE-81D097D0EC5B}" type="slidenum">
              <a:rPr lang="en-US" sz="1200"/>
              <a:pPr eaLnBrk="1" hangingPunct="1"/>
              <a:t>12</a:t>
            </a:fld>
            <a:endParaRPr lang="en-US" sz="1200"/>
          </a:p>
        </p:txBody>
      </p:sp>
      <p:sp>
        <p:nvSpPr>
          <p:cNvPr id="39939" name="Rectangle 2"/>
          <p:cNvSpPr>
            <a:spLocks noGrp="1" noRot="1" noChangeAspect="1" noChangeArrowheads="1"/>
          </p:cNvSpPr>
          <p:nvPr>
            <p:ph type="sldImg"/>
          </p:nvPr>
        </p:nvSpPr>
        <p:spPr>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B4DFED8-43BD-614D-A01A-D4EC156EC88C}" type="slidenum">
              <a:rPr lang="en-US" sz="1200"/>
              <a:pPr eaLnBrk="1" hangingPunct="1"/>
              <a:t>13</a:t>
            </a:fld>
            <a:endParaRPr lang="en-US" sz="1200"/>
          </a:p>
        </p:txBody>
      </p:sp>
      <p:sp>
        <p:nvSpPr>
          <p:cNvPr id="41987" name="Rectangle 2"/>
          <p:cNvSpPr>
            <a:spLocks noGrp="1" noRot="1" noChangeAspect="1" noChangeArrowheads="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0E002927-E235-0940-B31A-0F0830C3FB33}" type="slidenum">
              <a:rPr lang="en-US" sz="1200"/>
              <a:pPr eaLnBrk="1" hangingPunct="1"/>
              <a:t>14</a:t>
            </a:fld>
            <a:endParaRPr lang="en-US" sz="1200"/>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83C4012-452A-8A43-9354-C3C1856FFAC5}" type="slidenum">
              <a:rPr lang="en-US" sz="1200"/>
              <a:pPr eaLnBrk="1" hangingPunct="1"/>
              <a:t>15</a:t>
            </a:fld>
            <a:endParaRPr lang="en-US" sz="1200"/>
          </a:p>
        </p:txBody>
      </p:sp>
      <p:sp>
        <p:nvSpPr>
          <p:cNvPr id="46083" name="Rectangle 2"/>
          <p:cNvSpPr>
            <a:spLocks noGrp="1" noRot="1" noChangeAspect="1" noChangeArrowheads="1"/>
          </p:cNvSpPr>
          <p:nvPr>
            <p:ph type="sldImg"/>
          </p:nvPr>
        </p:nvSpPr>
        <p:spPr>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02F08C49-D740-334A-A23E-E220245A5638}" type="slidenum">
              <a:rPr lang="en-US" sz="1200"/>
              <a:pPr eaLnBrk="1" hangingPunct="1"/>
              <a:t>16</a:t>
            </a:fld>
            <a:endParaRPr lang="en-US" sz="1200"/>
          </a:p>
        </p:txBody>
      </p:sp>
      <p:sp>
        <p:nvSpPr>
          <p:cNvPr id="48131" name="Rectangle 2"/>
          <p:cNvSpPr>
            <a:spLocks noGrp="1" noRot="1" noChangeAspect="1" noChangeArrowheads="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7AE88C65-94AB-5946-9541-54349530847E}" type="slidenum">
              <a:rPr lang="en-US" sz="1200"/>
              <a:pPr eaLnBrk="1" hangingPunct="1"/>
              <a:t>17</a:t>
            </a:fld>
            <a:endParaRPr lang="en-US" sz="1200"/>
          </a:p>
        </p:txBody>
      </p:sp>
      <p:sp>
        <p:nvSpPr>
          <p:cNvPr id="56323" name="Rectangle 2"/>
          <p:cNvSpPr>
            <a:spLocks noGrp="1" noRot="1" noChangeAspect="1" noChangeArrowheads="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ECCEAAA7-F080-B147-9035-7F67BCA6BF48}" type="slidenum">
              <a:rPr lang="en-US" sz="1200"/>
              <a:pPr eaLnBrk="1" hangingPunct="1"/>
              <a:t>18</a:t>
            </a:fld>
            <a:endParaRPr lang="en-US" sz="1200"/>
          </a:p>
        </p:txBody>
      </p:sp>
      <p:sp>
        <p:nvSpPr>
          <p:cNvPr id="58371" name="Rectangle 2"/>
          <p:cNvSpPr>
            <a:spLocks noGrp="1" noRot="1" noChangeAspect="1" noChangeArrowheads="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F21BEE8-D81E-2140-8769-8F5928788205}" type="slidenum">
              <a:rPr lang="en-US" sz="1200"/>
              <a:pPr eaLnBrk="1" hangingPunct="1"/>
              <a:t>19</a:t>
            </a:fld>
            <a:endParaRPr lang="en-US" sz="1200"/>
          </a:p>
        </p:txBody>
      </p:sp>
      <p:sp>
        <p:nvSpPr>
          <p:cNvPr id="60419" name="Rectangle 1026"/>
          <p:cNvSpPr>
            <a:spLocks noGrp="1" noRot="1" noChangeAspect="1" noChangeArrowheads="1"/>
          </p:cNvSpPr>
          <p:nvPr>
            <p:ph type="sldImg"/>
          </p:nvPr>
        </p:nvSpPr>
        <p:spPr>
          <a:solidFill>
            <a:srgbClr val="FFFFFF"/>
          </a:solidFill>
          <a:ln/>
        </p:spPr>
      </p:sp>
      <p:sp>
        <p:nvSpPr>
          <p:cNvPr id="60420"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8189AD6-5270-A549-B36A-C83C80FD4C90}" type="slidenum">
              <a:rPr lang="en-US" sz="1200"/>
              <a:pPr eaLnBrk="1" hangingPunct="1"/>
              <a:t>2</a:t>
            </a:fld>
            <a:endParaRPr lang="en-US" sz="120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91C8805-9C79-8A49-AABC-48CFFA13852F}" type="slidenum">
              <a:rPr lang="en-US" sz="1200"/>
              <a:pPr eaLnBrk="1" hangingPunct="1"/>
              <a:t>20</a:t>
            </a:fld>
            <a:endParaRPr lang="en-US" sz="1200"/>
          </a:p>
        </p:txBody>
      </p:sp>
      <p:sp>
        <p:nvSpPr>
          <p:cNvPr id="62467" name="Rectangle 1026"/>
          <p:cNvSpPr>
            <a:spLocks noGrp="1" noRot="1" noChangeAspect="1" noChangeArrowheads="1"/>
          </p:cNvSpPr>
          <p:nvPr>
            <p:ph type="sldImg"/>
          </p:nvPr>
        </p:nvSpPr>
        <p:spPr>
          <a:solidFill>
            <a:srgbClr val="FFFFFF"/>
          </a:solidFill>
          <a:ln/>
        </p:spPr>
      </p:sp>
      <p:sp>
        <p:nvSpPr>
          <p:cNvPr id="62468"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32492BD-31EE-4D4B-9038-3D3FF3F04075}" type="slidenum">
              <a:rPr lang="en-US" sz="1200"/>
              <a:pPr eaLnBrk="1" hangingPunct="1"/>
              <a:t>23</a:t>
            </a:fld>
            <a:endParaRPr lang="en-US" sz="1200"/>
          </a:p>
        </p:txBody>
      </p:sp>
      <p:sp>
        <p:nvSpPr>
          <p:cNvPr id="50179" name="Rectangle 2"/>
          <p:cNvSpPr>
            <a:spLocks noGrp="1" noRot="1" noChangeAspect="1" noChangeArrowheads="1"/>
          </p:cNvSpPr>
          <p:nvPr>
            <p:ph type="sldImg"/>
          </p:nvPr>
        </p:nvSpPr>
        <p:spPr>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E9B2C68-1284-8A4F-AF09-169B3602481A}" type="slidenum">
              <a:rPr lang="en-US" sz="1200"/>
              <a:pPr eaLnBrk="1" hangingPunct="1"/>
              <a:t>24</a:t>
            </a:fld>
            <a:endParaRPr 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CE3A6CCA-F7E1-7D4F-9DC4-2CAE5231C269}" type="slidenum">
              <a:rPr lang="en-US" sz="1200"/>
              <a:pPr eaLnBrk="1" hangingPunct="1"/>
              <a:t>25</a:t>
            </a:fld>
            <a:endParaRPr 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8189AD6-5270-A549-B36A-C83C80FD4C90}" type="slidenum">
              <a:rPr lang="en-US" sz="1200"/>
              <a:pPr eaLnBrk="1" hangingPunct="1"/>
              <a:t>26</a:t>
            </a:fld>
            <a:endParaRPr lang="en-US" sz="120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B9F41EFB-9015-904A-B72C-D578E7DA9D65}" type="slidenum">
              <a:rPr lang="en-US" sz="1200"/>
              <a:pPr eaLnBrk="1" hangingPunct="1"/>
              <a:t>27</a:t>
            </a:fld>
            <a:endParaRPr 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014611ED-28EE-CD4F-91E8-059EDC2D727F}" type="slidenum">
              <a:rPr lang="en-US" sz="1200"/>
              <a:pPr eaLnBrk="1" hangingPunct="1"/>
              <a:t>28</a:t>
            </a:fld>
            <a:endParaRPr lang="en-US"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C910A2D8-01CD-3C4A-8775-E8D228B9AF2F}" type="slidenum">
              <a:rPr lang="en-US" sz="1200"/>
              <a:pPr eaLnBrk="1" hangingPunct="1"/>
              <a:t>29</a:t>
            </a:fld>
            <a:endParaRPr lang="en-US"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05B46E9-7418-3545-8522-B8960D37F99F}" type="slidenum">
              <a:rPr lang="en-US" sz="1200"/>
              <a:pPr eaLnBrk="1" hangingPunct="1"/>
              <a:t>30</a:t>
            </a:fld>
            <a:endParaRPr lang="en-US"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71031DEF-751D-064F-8A16-0332D4C02A20}" type="slidenum">
              <a:rPr lang="en-US" sz="1200"/>
              <a:pPr eaLnBrk="1" hangingPunct="1"/>
              <a:t>31</a:t>
            </a:fld>
            <a:endParaRPr 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132C658-BB09-1E46-A2EC-C1D54E9D0BDA}" type="slidenum">
              <a:rPr lang="en-US" sz="1200"/>
              <a:pPr eaLnBrk="1" hangingPunct="1"/>
              <a:t>3</a:t>
            </a:fld>
            <a:endParaRPr lang="en-US" sz="1200"/>
          </a:p>
        </p:txBody>
      </p:sp>
      <p:sp>
        <p:nvSpPr>
          <p:cNvPr id="21507" name="Rectangle 2"/>
          <p:cNvSpPr>
            <a:spLocks noGrp="1" noRot="1" noChangeAspect="1" noChangeArrowheads="1"/>
          </p:cNvSpPr>
          <p:nvPr>
            <p:ph type="sldImg"/>
          </p:nvPr>
        </p:nvSpPr>
        <p:spPr>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1DF2FA59-6D65-2F45-8A8E-0580F681C4ED}" type="slidenum">
              <a:rPr lang="en-US" sz="1200"/>
              <a:pPr eaLnBrk="1" hangingPunct="1"/>
              <a:t>32</a:t>
            </a:fld>
            <a:endParaRPr lang="en-US"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6362F012-84E3-C144-8706-0B6412EC8FB6}" type="slidenum">
              <a:rPr lang="en-US" sz="1200"/>
              <a:pPr eaLnBrk="1" hangingPunct="1"/>
              <a:t>33</a:t>
            </a:fld>
            <a:endParaRPr lang="en-US"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0F7D842-458C-524E-A073-7604AB912F65}" type="slidenum">
              <a:rPr lang="en-US" sz="1200"/>
              <a:pPr eaLnBrk="1" hangingPunct="1"/>
              <a:t>34</a:t>
            </a:fld>
            <a:endParaRPr lang="en-US"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648DF3FB-AEDE-964B-BE51-112558FFDFFC}" type="slidenum">
              <a:rPr lang="en-US" sz="1200"/>
              <a:pPr eaLnBrk="1" hangingPunct="1"/>
              <a:t>35</a:t>
            </a:fld>
            <a:endParaRPr lang="en-US"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0389B4E2-221B-204F-AB57-48087B99B7FE}" type="slidenum">
              <a:rPr lang="en-US" sz="1200"/>
              <a:pPr eaLnBrk="1" hangingPunct="1"/>
              <a:t>36</a:t>
            </a:fld>
            <a:endParaRPr 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B150E256-7F41-6945-8D8B-8F8CB1F45724}" type="slidenum">
              <a:rPr lang="en-US" sz="1200"/>
              <a:pPr eaLnBrk="1" hangingPunct="1"/>
              <a:t>37</a:t>
            </a:fld>
            <a:endParaRPr 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989E85E-6CA7-6D43-B91F-FF0AC4F792A2}" type="slidenum">
              <a:rPr lang="en-US" sz="1200"/>
              <a:pPr eaLnBrk="1" hangingPunct="1"/>
              <a:t>38</a:t>
            </a:fld>
            <a:endParaRPr 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98E2D02A-4DCF-134D-9A9F-47B2A916B396}" type="slidenum">
              <a:rPr lang="en-US" sz="1200"/>
              <a:pPr eaLnBrk="1" hangingPunct="1"/>
              <a:t>39</a:t>
            </a:fld>
            <a:endParaRPr lang="en-US" sz="12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99187A50-199F-6046-8682-01445BA442BC}" type="slidenum">
              <a:rPr lang="en-US" sz="1200"/>
              <a:pPr eaLnBrk="1" hangingPunct="1"/>
              <a:t>40</a:t>
            </a:fld>
            <a:endParaRPr 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3CEC967-72A2-0E49-8A2D-A67E6CFDA35A}" type="slidenum">
              <a:rPr lang="en-US" sz="1200"/>
              <a:pPr eaLnBrk="1" hangingPunct="1"/>
              <a:t>41</a:t>
            </a:fld>
            <a:endParaRPr 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E658105-9BE1-F142-8B62-024DF02FB01E}" type="slidenum">
              <a:rPr lang="en-US" sz="1200"/>
              <a:pPr eaLnBrk="1" hangingPunct="1"/>
              <a:t>4</a:t>
            </a:fld>
            <a:endParaRPr lang="en-US" sz="1200"/>
          </a:p>
        </p:txBody>
      </p:sp>
      <p:sp>
        <p:nvSpPr>
          <p:cNvPr id="23555" name="Rectangle 2"/>
          <p:cNvSpPr>
            <a:spLocks noGrp="1" noRot="1" noChangeAspect="1" noChangeArrowheads="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084786AA-F06C-D547-B134-051633037FCD}" type="slidenum">
              <a:rPr lang="en-US" sz="1200"/>
              <a:pPr eaLnBrk="1" hangingPunct="1"/>
              <a:t>42</a:t>
            </a:fld>
            <a:endParaRPr lang="en-US" sz="12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1F937D5-35C7-874F-92FE-0B712C518A93}" type="slidenum">
              <a:rPr lang="en-US" sz="1200"/>
              <a:pPr eaLnBrk="1" hangingPunct="1"/>
              <a:t>43</a:t>
            </a:fld>
            <a:endParaRPr lang="en-US" sz="120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1F937D5-35C7-874F-92FE-0B712C518A93}" type="slidenum">
              <a:rPr lang="en-US" sz="1200"/>
              <a:pPr eaLnBrk="1" hangingPunct="1"/>
              <a:t>44</a:t>
            </a:fld>
            <a:endParaRPr lang="en-US" sz="120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11039B6-E619-FD47-BC21-02EACEDDAC23}" type="slidenum">
              <a:rPr lang="en-US" sz="1200"/>
              <a:pPr eaLnBrk="1" hangingPunct="1"/>
              <a:t>47</a:t>
            </a:fld>
            <a:endParaRPr lang="en-US"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16A15131-E3DF-444F-8101-870A34EDE9A4}" type="slidenum">
              <a:rPr lang="en-US" sz="1200"/>
              <a:pPr eaLnBrk="1" hangingPunct="1"/>
              <a:t>48</a:t>
            </a:fld>
            <a:endParaRPr lang="en-US" sz="12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DBB28AD-3661-1C45-BE61-A8A7A74E34D4}" type="slidenum">
              <a:rPr lang="en-US" sz="1200"/>
              <a:pPr eaLnBrk="1" hangingPunct="1"/>
              <a:t>49</a:t>
            </a:fld>
            <a:endParaRPr lang="en-US" sz="12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341A2C3-FEB7-6B42-8265-CFBA5F27E37D}" type="slidenum">
              <a:rPr lang="en-US" sz="1200"/>
              <a:pPr eaLnBrk="1" hangingPunct="1"/>
              <a:t>50</a:t>
            </a:fld>
            <a:endParaRPr lang="en-US" sz="12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29DFCFC-29A9-F646-AC25-A366A6E6F168}" type="slidenum">
              <a:rPr lang="en-US" sz="1200"/>
              <a:pPr eaLnBrk="1" hangingPunct="1"/>
              <a:t>51</a:t>
            </a:fld>
            <a:endParaRPr lang="en-US"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BAB12907-8061-3A4C-BD98-73E47362E151}" type="slidenum">
              <a:rPr lang="en-US" sz="1200"/>
              <a:pPr eaLnBrk="1" hangingPunct="1"/>
              <a:t>52</a:t>
            </a:fld>
            <a:endParaRPr 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721FADE-0718-FD46-873F-7265F5F0692D}" type="slidenum">
              <a:rPr lang="en-US" sz="1200"/>
              <a:pPr eaLnBrk="1" hangingPunct="1"/>
              <a:t>53</a:t>
            </a:fld>
            <a:endParaRPr lang="en-US" sz="12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65022A27-488C-0543-A52A-8BA29F64DFA0}" type="slidenum">
              <a:rPr lang="en-US" sz="1200"/>
              <a:pPr eaLnBrk="1" hangingPunct="1"/>
              <a:t>5</a:t>
            </a:fld>
            <a:endParaRPr lang="en-US" sz="1200"/>
          </a:p>
        </p:txBody>
      </p:sp>
      <p:sp>
        <p:nvSpPr>
          <p:cNvPr id="25603" name="Rectangle 2"/>
          <p:cNvSpPr>
            <a:spLocks noGrp="1" noRot="1" noChangeAspect="1" noChangeArrowheads="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93B52D55-3C42-274D-B175-00A0450309C4}" type="slidenum">
              <a:rPr lang="en-US" sz="1200"/>
              <a:pPr eaLnBrk="1" hangingPunct="1"/>
              <a:t>55</a:t>
            </a:fld>
            <a:endParaRPr 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3EDAFC6-83BC-9C43-98CB-43BE861FD63B}" type="slidenum">
              <a:rPr lang="en-US" sz="1200"/>
              <a:pPr eaLnBrk="1" hangingPunct="1"/>
              <a:t>56</a:t>
            </a:fld>
            <a:endParaRPr 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07C4DE9-3AE6-4449-88C8-80C82F0707FC}" type="slidenum">
              <a:rPr lang="en-US" sz="1200"/>
              <a:pPr eaLnBrk="1" hangingPunct="1"/>
              <a:t>57</a:t>
            </a:fld>
            <a:endParaRPr lang="en-US" sz="1200"/>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9B150EF-936D-FC4B-B811-99B46D7D3612}" type="slidenum">
              <a:rPr lang="en-US" sz="1200"/>
              <a:pPr eaLnBrk="1" hangingPunct="1"/>
              <a:t>58</a:t>
            </a:fld>
            <a:endParaRPr 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DA2E41A-C97C-3D4D-B859-05CD031B7749}" type="slidenum">
              <a:rPr lang="en-US" sz="1200"/>
              <a:pPr eaLnBrk="1" hangingPunct="1"/>
              <a:t>59</a:t>
            </a:fld>
            <a:endParaRPr 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B7A8C5B-14B5-964E-8C12-D93AAE9532AB}" type="slidenum">
              <a:rPr lang="en-US" sz="1200"/>
              <a:pPr eaLnBrk="1" hangingPunct="1"/>
              <a:t>60</a:t>
            </a:fld>
            <a:endParaRPr lang="en-US" sz="12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B8DB38F-0D38-1B4F-9509-5D942046391E}" type="slidenum">
              <a:rPr lang="en-US" sz="1200"/>
              <a:pPr eaLnBrk="1" hangingPunct="1"/>
              <a:t>61</a:t>
            </a:fld>
            <a:endParaRPr lang="en-US" sz="12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17B4995F-DCCC-BC4F-850A-2939856D188A}" type="slidenum">
              <a:rPr lang="en-US" sz="1200"/>
              <a:pPr eaLnBrk="1" hangingPunct="1"/>
              <a:t>62</a:t>
            </a:fld>
            <a:endParaRPr lang="en-US" sz="1200"/>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9C6EAA4D-1703-8040-BB16-D2B0EB3423CF}" type="slidenum">
              <a:rPr lang="en-US" sz="1200"/>
              <a:pPr eaLnBrk="1" hangingPunct="1"/>
              <a:t>63</a:t>
            </a:fld>
            <a:endParaRPr lang="en-US" sz="1200"/>
          </a:p>
        </p:txBody>
      </p:sp>
      <p:sp>
        <p:nvSpPr>
          <p:cNvPr id="109571" name="Rectangle 2"/>
          <p:cNvSpPr>
            <a:spLocks noGrp="1" noRot="1" noChangeAspect="1" noChangeArrowheads="1"/>
          </p:cNvSpPr>
          <p:nvPr>
            <p:ph type="sldImg"/>
          </p:nvPr>
        </p:nvSpPr>
        <p:spPr>
          <a:solidFill>
            <a:srgbClr val="FFFFFF"/>
          </a:solidFill>
          <a:ln/>
        </p:spPr>
      </p:sp>
      <p:sp>
        <p:nvSpPr>
          <p:cNvPr id="10957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914FFC5C-1D86-1349-B6A3-7F9E1F6EB078}" type="slidenum">
              <a:rPr lang="en-US" sz="1200"/>
              <a:pPr eaLnBrk="1" hangingPunct="1"/>
              <a:t>64</a:t>
            </a:fld>
            <a:endParaRPr lang="en-US" sz="1200"/>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74C97216-CEDD-AD46-B6DB-7F48931D6E27}" type="slidenum">
              <a:rPr lang="en-US" sz="1200"/>
              <a:pPr eaLnBrk="1" hangingPunct="1"/>
              <a:t>6</a:t>
            </a:fld>
            <a:endParaRPr lang="en-US" sz="1200"/>
          </a:p>
        </p:txBody>
      </p:sp>
      <p:sp>
        <p:nvSpPr>
          <p:cNvPr id="27651" name="Rectangle 2"/>
          <p:cNvSpPr>
            <a:spLocks noGrp="1" noRot="1" noChangeAspect="1" noChangeArrowheads="1"/>
          </p:cNvSpPr>
          <p:nvPr>
            <p:ph type="sldImg"/>
          </p:nvPr>
        </p:nvSpPr>
        <p:spPr>
          <a:solidFill>
            <a:srgbClr val="FFFFFF"/>
          </a:solidFill>
          <a:ln/>
        </p:spPr>
      </p:sp>
      <p:sp>
        <p:nvSpPr>
          <p:cNvPr id="2765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E5DA72CD-EB40-4943-A920-9156278A3990}" type="slidenum">
              <a:rPr lang="en-US" sz="1200"/>
              <a:pPr eaLnBrk="1" hangingPunct="1"/>
              <a:t>65</a:t>
            </a:fld>
            <a:endParaRPr lang="en-US" sz="1200"/>
          </a:p>
        </p:txBody>
      </p:sp>
      <p:sp>
        <p:nvSpPr>
          <p:cNvPr id="113667" name="Rectangle 2"/>
          <p:cNvSpPr>
            <a:spLocks noGrp="1" noRot="1" noChangeAspect="1" noChangeArrowheads="1"/>
          </p:cNvSpPr>
          <p:nvPr>
            <p:ph type="sldImg"/>
          </p:nvPr>
        </p:nvSpPr>
        <p:spPr>
          <a:solidFill>
            <a:srgbClr val="FFFFFF"/>
          </a:solidFill>
          <a:ln/>
        </p:spPr>
      </p:sp>
      <p:sp>
        <p:nvSpPr>
          <p:cNvPr id="11366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90A08D1-41DA-644A-8B85-FDD7B214B51B}" type="slidenum">
              <a:rPr lang="en-US" sz="1200"/>
              <a:pPr eaLnBrk="1" hangingPunct="1"/>
              <a:t>66</a:t>
            </a:fld>
            <a:endParaRPr lang="en-US" sz="1200"/>
          </a:p>
        </p:txBody>
      </p:sp>
      <p:sp>
        <p:nvSpPr>
          <p:cNvPr id="121859" name="Rectangle 2"/>
          <p:cNvSpPr>
            <a:spLocks noGrp="1" noRot="1" noChangeAspect="1" noChangeArrowheads="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8CAB057-94D9-9F45-9B8E-869920A8222B}" type="slidenum">
              <a:rPr lang="en-US" sz="1200"/>
              <a:pPr eaLnBrk="1" hangingPunct="1"/>
              <a:t>67</a:t>
            </a:fld>
            <a:endParaRPr lang="en-US" sz="1200"/>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A0EC24A-FC22-E24A-B777-56CC9AAFA246}" type="slidenum">
              <a:rPr lang="en-US" sz="1200"/>
              <a:pPr eaLnBrk="1" hangingPunct="1"/>
              <a:t>68</a:t>
            </a:fld>
            <a:endParaRPr lang="en-US" sz="1200"/>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E952BFCB-082D-0844-A700-4922818C14A6}" type="slidenum">
              <a:rPr lang="en-US" sz="1200"/>
              <a:pPr eaLnBrk="1" hangingPunct="1"/>
              <a:t>69</a:t>
            </a:fld>
            <a:endParaRPr lang="en-US" sz="1200"/>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722B17A8-51CC-2346-8AB0-4CD3311BDAC2}" type="slidenum">
              <a:rPr lang="en-US" sz="1200"/>
              <a:pPr eaLnBrk="1" hangingPunct="1"/>
              <a:t>70</a:t>
            </a:fld>
            <a:endParaRPr lang="en-US" sz="1200"/>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DD12F7A-2A9E-AF43-9FE4-E780246E238E}" type="slidenum">
              <a:rPr lang="en-US" sz="1200"/>
              <a:pPr eaLnBrk="1" hangingPunct="1"/>
              <a:t>72</a:t>
            </a:fld>
            <a:endParaRPr 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DD12F7A-2A9E-AF43-9FE4-E780246E238E}" type="slidenum">
              <a:rPr lang="en-US" sz="1200"/>
              <a:pPr eaLnBrk="1" hangingPunct="1"/>
              <a:t>73</a:t>
            </a:fld>
            <a:endParaRPr 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636B648D-A5C4-8545-8511-E8F67C803B6D}" type="slidenum">
              <a:rPr lang="en-US" sz="1200"/>
              <a:pPr eaLnBrk="1" hangingPunct="1"/>
              <a:t>74</a:t>
            </a:fld>
            <a:endParaRPr lang="en-US" sz="1200"/>
          </a:p>
        </p:txBody>
      </p:sp>
      <p:sp>
        <p:nvSpPr>
          <p:cNvPr id="48131" name="Rectangle 2"/>
          <p:cNvSpPr>
            <a:spLocks noGrp="1" noRot="1" noChangeAspect="1" noChangeArrowheads="1"/>
          </p:cNvSpPr>
          <p:nvPr>
            <p:ph type="sldImg"/>
          </p:nvPr>
        </p:nvSpPr>
        <p:spPr>
          <a:solidFill>
            <a:srgbClr val="FFFFFF"/>
          </a:solidFill>
          <a:ln/>
        </p:spPr>
      </p:sp>
      <p:sp>
        <p:nvSpPr>
          <p:cNvPr id="48132" name="Rectangle 3"/>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ma14="http://schemas.microsoft.com/office/mac/drawingml/2011/main" val="1"/>
            </a:ext>
          </a:extLst>
        </p:spPr>
        <p:txBody>
          <a:bodyPr lIns="89803" tIns="44902" rIns="89803" bIns="44902"/>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9F138B57-60ED-354D-B886-C238B91D2D3D}" type="slidenum">
              <a:rPr lang="en-US" sz="1200"/>
              <a:pPr eaLnBrk="1" hangingPunct="1"/>
              <a:t>75</a:t>
            </a:fld>
            <a:endParaRPr 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047C3192-B844-8C40-ABC9-566B77D986C5}" type="slidenum">
              <a:rPr lang="en-US" sz="1200"/>
              <a:pPr eaLnBrk="1" hangingPunct="1"/>
              <a:t>7</a:t>
            </a:fld>
            <a:endParaRPr lang="en-US" sz="1200"/>
          </a:p>
        </p:txBody>
      </p:sp>
      <p:sp>
        <p:nvSpPr>
          <p:cNvPr id="29699" name="Rectangle 2"/>
          <p:cNvSpPr>
            <a:spLocks noGrp="1" noRot="1" noChangeAspect="1" noChangeArrowheads="1"/>
          </p:cNvSpPr>
          <p:nvPr>
            <p:ph type="sldImg"/>
          </p:nvPr>
        </p:nvSpPr>
        <p:spPr>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236594B2-14BF-0543-AAF1-8798A2B694E7}" type="slidenum">
              <a:rPr lang="en-US"/>
              <a:pPr/>
              <a:t>76</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p:spPr>
        <p:txBody>
          <a:bodyPr/>
          <a:lstStyle/>
          <a:p>
            <a:r>
              <a:rPr lang="en-US"/>
              <a:t>Ani Nenkova</a:t>
            </a:r>
          </a:p>
        </p:txBody>
      </p:sp>
      <p:sp>
        <p:nvSpPr>
          <p:cNvPr id="25603" name="Rectangle 7"/>
          <p:cNvSpPr>
            <a:spLocks noGrp="1" noChangeArrowheads="1"/>
          </p:cNvSpPr>
          <p:nvPr>
            <p:ph type="sldNum" sz="quarter" idx="5"/>
          </p:nvPr>
        </p:nvSpPr>
        <p:spPr>
          <a:noFill/>
        </p:spPr>
        <p:txBody>
          <a:bodyPr/>
          <a:lstStyle/>
          <a:p>
            <a:fld id="{00CE734D-256C-9748-8558-FC2DA382E6CB}" type="slidenum">
              <a:rPr lang="en-US"/>
              <a:pPr/>
              <a:t>77</a:t>
            </a:fld>
            <a:endParaRPr 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FCF1E0A-EF3C-344D-858B-E14ECDD2D40C}" type="slidenum">
              <a:rPr lang="en-US" sz="1200"/>
              <a:pPr eaLnBrk="1" hangingPunct="1"/>
              <a:t>78</a:t>
            </a:fld>
            <a:endParaRPr lang="en-US" sz="1200"/>
          </a:p>
        </p:txBody>
      </p:sp>
      <p:sp>
        <p:nvSpPr>
          <p:cNvPr id="113667" name="Rectangle 2"/>
          <p:cNvSpPr>
            <a:spLocks noGrp="1" noRot="1" noChangeAspect="1" noChangeArrowheads="1"/>
          </p:cNvSpPr>
          <p:nvPr>
            <p:ph type="sldImg"/>
          </p:nvPr>
        </p:nvSpPr>
        <p:spPr>
          <a:solidFill>
            <a:srgbClr val="FFFFFF"/>
          </a:solidFill>
          <a:ln/>
        </p:spPr>
      </p:sp>
      <p:sp>
        <p:nvSpPr>
          <p:cNvPr id="11366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CE70222-1FFA-1147-8A08-3DC509DEA746}" type="slidenum">
              <a:rPr lang="en-US" sz="1200"/>
              <a:pPr eaLnBrk="1" hangingPunct="1"/>
              <a:t>79</a:t>
            </a:fld>
            <a:endParaRPr lang="en-US" sz="1200"/>
          </a:p>
        </p:txBody>
      </p:sp>
      <p:sp>
        <p:nvSpPr>
          <p:cNvPr id="109571" name="Rectangle 2"/>
          <p:cNvSpPr>
            <a:spLocks noGrp="1" noRot="1" noChangeAspect="1" noChangeArrowheads="1"/>
          </p:cNvSpPr>
          <p:nvPr>
            <p:ph type="sldImg"/>
          </p:nvPr>
        </p:nvSpPr>
        <p:spPr>
          <a:solidFill>
            <a:srgbClr val="FFFFFF"/>
          </a:solidFill>
          <a:ln/>
        </p:spPr>
      </p:sp>
      <p:sp>
        <p:nvSpPr>
          <p:cNvPr id="10957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965CE92-D4B5-B54B-83A9-C390E8BC04E9}" type="slidenum">
              <a:rPr lang="en-US" sz="1200"/>
              <a:pPr eaLnBrk="1" hangingPunct="1"/>
              <a:t>80</a:t>
            </a:fld>
            <a:endParaRPr lang="en-US" sz="12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CDF5F8D-BE16-9247-864D-B97B5EEF8F4F}" type="slidenum">
              <a:rPr lang="en-US" sz="1200"/>
              <a:pPr eaLnBrk="1" hangingPunct="1"/>
              <a:t>81</a:t>
            </a:fld>
            <a:endParaRPr lang="en-US" sz="12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1999724F-1A6B-1442-9AC4-0E25E90CCF6B}" type="slidenum">
              <a:rPr lang="en-US" sz="1200"/>
              <a:pPr eaLnBrk="1" hangingPunct="1"/>
              <a:t>82</a:t>
            </a:fld>
            <a:endParaRPr lang="en-US"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11D445C7-D8AE-704D-A87D-544103379AAD}" type="slidenum">
              <a:rPr lang="en-US" sz="1200"/>
              <a:pPr eaLnBrk="1" hangingPunct="1"/>
              <a:t>83</a:t>
            </a:fld>
            <a:endParaRPr lang="en-US" sz="1200"/>
          </a:p>
        </p:txBody>
      </p:sp>
      <p:sp>
        <p:nvSpPr>
          <p:cNvPr id="52227" name="Rectangle 2"/>
          <p:cNvSpPr>
            <a:spLocks noGrp="1" noRot="1" noChangeAspect="1" noChangeArrowheads="1"/>
          </p:cNvSpPr>
          <p:nvPr>
            <p:ph type="sldImg"/>
          </p:nvPr>
        </p:nvSpPr>
        <p:spPr>
          <a:solidFill>
            <a:srgbClr val="FFFFFF"/>
          </a:solidFill>
          <a:ln/>
        </p:spPr>
      </p:sp>
      <p:sp>
        <p:nvSpPr>
          <p:cNvPr id="52228" name="Rectangle 3"/>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ma14="http://schemas.microsoft.com/office/mac/drawingml/2011/main" val="1"/>
            </a:ext>
          </a:extLst>
        </p:spPr>
        <p:txBody>
          <a:bodyPr lIns="89803" tIns="44902" rIns="89803" bIns="44902"/>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B475275D-46AD-5741-BD97-414D96F88F65}" type="slidenum">
              <a:rPr lang="en-US" sz="1200"/>
              <a:pPr eaLnBrk="1" hangingPunct="1"/>
              <a:t>84</a:t>
            </a:fld>
            <a:endParaRPr 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0A9A903-1903-944C-9551-F834CF9DDC05}" type="slidenum">
              <a:rPr lang="en-US" sz="1200"/>
              <a:pPr eaLnBrk="1" hangingPunct="1"/>
              <a:t>85</a:t>
            </a:fld>
            <a:endParaRPr lang="en-US" sz="12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8BFE366-6430-E648-99BA-5685B1DAF343}" type="slidenum">
              <a:rPr lang="en-US" sz="1200"/>
              <a:pPr eaLnBrk="1" hangingPunct="1"/>
              <a:t>8</a:t>
            </a:fld>
            <a:endParaRPr lang="en-US" sz="1200"/>
          </a:p>
        </p:txBody>
      </p:sp>
      <p:sp>
        <p:nvSpPr>
          <p:cNvPr id="31747" name="Rectangle 2"/>
          <p:cNvSpPr>
            <a:spLocks noGrp="1" noRot="1" noChangeAspect="1" noChangeArrowheads="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6680DB2-DC6C-D14F-8810-933D4C10CCCE}" type="slidenum">
              <a:rPr lang="en-US" sz="1200"/>
              <a:pPr eaLnBrk="1" hangingPunct="1"/>
              <a:t>86</a:t>
            </a:fld>
            <a:endParaRPr lang="en-US"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740E255E-6482-4240-8E97-638CB6BACD2E}" type="slidenum">
              <a:rPr lang="en-US" sz="1200"/>
              <a:pPr eaLnBrk="1" hangingPunct="1"/>
              <a:t>87</a:t>
            </a:fld>
            <a:endParaRPr lang="en-US"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ftr" sz="quarter" idx="4"/>
          </p:nvPr>
        </p:nvSpPr>
        <p:spPr>
          <a:noFill/>
        </p:spPr>
        <p:txBody>
          <a:bodyPr/>
          <a:lstStyle/>
          <a:p>
            <a:r>
              <a:rPr lang="en-US"/>
              <a:t>Ani Nenkova</a:t>
            </a:r>
          </a:p>
        </p:txBody>
      </p:sp>
      <p:sp>
        <p:nvSpPr>
          <p:cNvPr id="27651" name="Rectangle 7"/>
          <p:cNvSpPr>
            <a:spLocks noGrp="1" noChangeArrowheads="1"/>
          </p:cNvSpPr>
          <p:nvPr>
            <p:ph type="sldNum" sz="quarter" idx="5"/>
          </p:nvPr>
        </p:nvSpPr>
        <p:spPr>
          <a:noFill/>
        </p:spPr>
        <p:txBody>
          <a:bodyPr/>
          <a:lstStyle/>
          <a:p>
            <a:fld id="{9960DD1B-2BF9-FC4D-A2FA-47940180A199}" type="slidenum">
              <a:rPr lang="en-US"/>
              <a:pPr/>
              <a:t>88</a:t>
            </a:fld>
            <a:endParaRPr lang="en-US"/>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ftr" sz="quarter" idx="4"/>
          </p:nvPr>
        </p:nvSpPr>
        <p:spPr>
          <a:noFill/>
        </p:spPr>
        <p:txBody>
          <a:bodyPr/>
          <a:lstStyle/>
          <a:p>
            <a:r>
              <a:rPr lang="en-US"/>
              <a:t>Ani Nenkova</a:t>
            </a:r>
          </a:p>
        </p:txBody>
      </p:sp>
      <p:sp>
        <p:nvSpPr>
          <p:cNvPr id="35843" name="Rectangle 7"/>
          <p:cNvSpPr>
            <a:spLocks noGrp="1" noChangeArrowheads="1"/>
          </p:cNvSpPr>
          <p:nvPr>
            <p:ph type="sldNum" sz="quarter" idx="5"/>
          </p:nvPr>
        </p:nvSpPr>
        <p:spPr>
          <a:noFill/>
        </p:spPr>
        <p:txBody>
          <a:bodyPr/>
          <a:lstStyle/>
          <a:p>
            <a:fld id="{DFFF40B8-6E01-B14E-BF14-003C04624D83}" type="slidenum">
              <a:rPr lang="en-US"/>
              <a:pPr/>
              <a:t>89</a:t>
            </a:fld>
            <a:endParaRPr lang="en-US"/>
          </a:p>
        </p:txBody>
      </p:sp>
      <p:sp>
        <p:nvSpPr>
          <p:cNvPr id="35844" name="Rectangle 2"/>
          <p:cNvSpPr>
            <a:spLocks noGrp="1" noRot="1" noChangeAspect="1" noChangeArrowheads="1" noTextEdit="1"/>
          </p:cNvSpPr>
          <p:nvPr>
            <p:ph type="sldImg"/>
          </p:nvPr>
        </p:nvSpPr>
        <p:spPr>
          <a:ln/>
        </p:spPr>
      </p:sp>
      <p:sp>
        <p:nvSpPr>
          <p:cNvPr id="35845"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DD12F7A-2A9E-AF43-9FE4-E780246E238E}" type="slidenum">
              <a:rPr lang="en-US" sz="1200"/>
              <a:pPr eaLnBrk="1" hangingPunct="1"/>
              <a:t>91</a:t>
            </a:fld>
            <a:endParaRPr 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C3FFEF92-F928-9747-A20C-7E3B69922186}" type="slidenum">
              <a:rPr lang="en-US" sz="1200"/>
              <a:pPr eaLnBrk="1" hangingPunct="1"/>
              <a:t>92</a:t>
            </a:fld>
            <a:endParaRPr lang="en-US" sz="120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0E53F18-135B-FB43-BA42-44B54C3965C0}" type="slidenum">
              <a:rPr lang="en-US" sz="1200"/>
              <a:pPr eaLnBrk="1" hangingPunct="1"/>
              <a:t>93</a:t>
            </a:fld>
            <a:endParaRPr lang="en-US" sz="120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E7F0586E-C03A-A549-AD07-801479214AF5}" type="slidenum">
              <a:rPr lang="en-US" sz="1200"/>
              <a:pPr eaLnBrk="1" hangingPunct="1"/>
              <a:t>94</a:t>
            </a:fld>
            <a:endParaRPr lang="en-US" sz="120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2188AF6-86C1-804C-9A8E-F2F844C04EDB}" type="slidenum">
              <a:rPr lang="en-US" sz="1200"/>
              <a:pPr eaLnBrk="1" hangingPunct="1"/>
              <a:t>95</a:t>
            </a:fld>
            <a:endParaRPr lang="en-US" sz="120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DD12F7A-2A9E-AF43-9FE4-E780246E238E}" type="slidenum">
              <a:rPr lang="en-US" sz="1200"/>
              <a:pPr eaLnBrk="1" hangingPunct="1"/>
              <a:t>96</a:t>
            </a:fld>
            <a:endParaRPr 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E5387ED-2C00-6B47-B08B-46D82B47C9F9}" type="slidenum">
              <a:rPr lang="en-US" sz="1200"/>
              <a:pPr eaLnBrk="1" hangingPunct="1"/>
              <a:t>9</a:t>
            </a:fld>
            <a:endParaRPr lang="en-US" sz="1200"/>
          </a:p>
        </p:txBody>
      </p:sp>
      <p:sp>
        <p:nvSpPr>
          <p:cNvPr id="33795" name="Rectangle 2"/>
          <p:cNvSpPr>
            <a:spLocks noGrp="1" noRot="1" noChangeAspect="1" noChangeArrowheads="1"/>
          </p:cNvSpPr>
          <p:nvPr>
            <p:ph type="sldImg"/>
          </p:nvPr>
        </p:nvSpPr>
        <p:spPr>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734E2E76-819E-4746-85E0-043E709F1410}" type="slidenum">
              <a:rPr lang="en-US" sz="1200"/>
              <a:pPr eaLnBrk="1" hangingPunct="1"/>
              <a:t>97</a:t>
            </a:fld>
            <a:endParaRPr lang="en-US" sz="120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C1C268-2075-1943-BD59-A43E27F06E93}" type="slidenum">
              <a:rPr lang="en-US" sz="1200"/>
              <a:pPr eaLnBrk="1" hangingPunct="1"/>
              <a:t>98</a:t>
            </a:fld>
            <a:endParaRPr lang="en-US" sz="120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48EAE6B-67EB-D64B-B9EC-5AB8F8789EA7}" type="slidenum">
              <a:rPr lang="en-US" sz="1200"/>
              <a:pPr eaLnBrk="1" hangingPunct="1"/>
              <a:t>99</a:t>
            </a:fld>
            <a:endParaRPr lang="en-US" sz="120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0A25959B-ABA0-454E-9092-33A06F522204}" type="slidenum">
              <a:rPr lang="en-US" sz="1200"/>
              <a:pPr eaLnBrk="1" hangingPunct="1"/>
              <a:t>100</a:t>
            </a:fld>
            <a:endParaRPr lang="en-US" sz="120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8189AD6-5270-A549-B36A-C83C80FD4C90}" type="slidenum">
              <a:rPr lang="en-US" sz="1200"/>
              <a:pPr eaLnBrk="1" hangingPunct="1"/>
              <a:t>101</a:t>
            </a:fld>
            <a:endParaRPr lang="en-US" sz="120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804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383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1945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815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6383" name="Rectangle 15"/>
          <p:cNvSpPr>
            <a:spLocks noGrp="1" noChangeArrowheads="1"/>
          </p:cNvSpPr>
          <p:nvPr>
            <p:ph type="ctrTitle"/>
          </p:nvPr>
        </p:nvSpPr>
        <p:spPr>
          <a:xfrm>
            <a:off x="685800" y="1752600"/>
            <a:ext cx="7772400" cy="1470025"/>
          </a:xfrm>
        </p:spPr>
        <p:txBody>
          <a:bodyPr/>
          <a:lstStyle>
            <a:lvl1pPr>
              <a:defRPr/>
            </a:lvl1pPr>
          </a:lstStyle>
          <a:p>
            <a:r>
              <a:rPr lang="en-US"/>
              <a:t>Click to edit Master title style</a:t>
            </a:r>
          </a:p>
        </p:txBody>
      </p:sp>
      <p:sp>
        <p:nvSpPr>
          <p:cNvPr id="186384" name="Rectangle 16"/>
          <p:cNvSpPr>
            <a:spLocks noGrp="1" noChangeArrowheads="1"/>
          </p:cNvSpPr>
          <p:nvPr>
            <p:ph type="subTitle" idx="1"/>
          </p:nvPr>
        </p:nvSpPr>
        <p:spPr>
          <a:xfrm>
            <a:off x="1371600" y="4114800"/>
            <a:ext cx="6400800" cy="1752600"/>
          </a:xfrm>
        </p:spPr>
        <p:txBody>
          <a:bodyPr/>
          <a:lstStyle>
            <a:lvl1pPr marL="0" indent="0" algn="ctr">
              <a:buFont typeface="Times" charset="0"/>
              <a:buNone/>
              <a:defRPr/>
            </a:lvl1pPr>
          </a:lstStyle>
          <a:p>
            <a:r>
              <a:rPr lang="en-US"/>
              <a:t>Click to edit Master subtitle style</a:t>
            </a:r>
          </a:p>
        </p:txBody>
      </p:sp>
    </p:spTree>
    <p:extLst>
      <p:ext uri="{BB962C8B-B14F-4D97-AF65-F5344CB8AC3E}">
        <p14:creationId xmlns:p14="http://schemas.microsoft.com/office/powerpoint/2010/main" val="3725783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152400"/>
            <a:ext cx="79248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34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03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1066800"/>
          </a:xfrm>
        </p:spPr>
        <p:txBody>
          <a:bodyPr/>
          <a:lstStyle/>
          <a:p>
            <a:r>
              <a:rPr lang="en-US"/>
              <a:t>Click to edit Master title style</a:t>
            </a:r>
          </a:p>
        </p:txBody>
      </p:sp>
      <p:sp>
        <p:nvSpPr>
          <p:cNvPr id="3" name="Text Placeholder 2"/>
          <p:cNvSpPr>
            <a:spLocks noGrp="1"/>
          </p:cNvSpPr>
          <p:nvPr>
            <p:ph type="body" sz="half" idx="1"/>
          </p:nvPr>
        </p:nvSpPr>
        <p:spPr>
          <a:xfrm>
            <a:off x="381000" y="1219200"/>
            <a:ext cx="4038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19200"/>
            <a:ext cx="4038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277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28" name="Title Placeholder 21"/>
          <p:cNvSpPr>
            <a:spLocks noGrp="1"/>
          </p:cNvSpPr>
          <p:nvPr>
            <p:ph type="title"/>
          </p:nvPr>
        </p:nvSpPr>
        <p:spPr bwMode="auto">
          <a:xfrm>
            <a:off x="914400" y="274639"/>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07302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Lst>
  <p:txStyles>
    <p:titleStyle>
      <a:lvl1pPr algn="l" rtl="0" eaLnBrk="1" fontAlgn="base" hangingPunct="1">
        <a:spcBef>
          <a:spcPct val="0"/>
        </a:spcBef>
        <a:spcAft>
          <a:spcPct val="0"/>
        </a:spcAft>
        <a:defRPr sz="4000" kern="1200">
          <a:solidFill>
            <a:schemeClr val="tx2"/>
          </a:solidFill>
          <a:latin typeface="+mj-lt"/>
          <a:ea typeface="ＭＳ Ｐゴシック" charset="-128"/>
          <a:cs typeface="ＭＳ Ｐゴシック" charset="-128"/>
        </a:defRPr>
      </a:lvl1pPr>
      <a:lvl2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2pPr>
      <a:lvl3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3pPr>
      <a:lvl4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4pPr>
      <a:lvl5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p:titleStyle>
    <p:body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hyperlink" Target="http://web.ukonline.co.uk/freshwater/clocks/spkgclock.htm" TargetMode="External"/><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hyperlink" Target="http://web.ukonline.co.uk/freshwater/clocks/spkgclock.htm"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3.xml"/><Relationship Id="rId5" Type="http://schemas.openxmlformats.org/officeDocument/2006/relationships/image" Target="../media/image10.png"/><Relationship Id="rId6" Type="http://schemas.openxmlformats.org/officeDocument/2006/relationships/image" Target="../media/image7.png"/><Relationship Id="rId1" Type="http://schemas.microsoft.com/office/2007/relationships/media" Target="../media/media2.WAV"/><Relationship Id="rId2" Type="http://schemas.openxmlformats.org/officeDocument/2006/relationships/audio" Target="../media/media2.WA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5" Type="http://schemas.openxmlformats.org/officeDocument/2006/relationships/image" Target="../media/image11.png"/><Relationship Id="rId6" Type="http://schemas.openxmlformats.org/officeDocument/2006/relationships/image" Target="../media/image7.png"/><Relationship Id="rId1" Type="http://schemas.microsoft.com/office/2007/relationships/media" Target="../media/media3.WAV"/><Relationship Id="rId2" Type="http://schemas.openxmlformats.org/officeDocument/2006/relationships/audio" Target="../media/media3.WA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6.xml"/><Relationship Id="rId5" Type="http://schemas.openxmlformats.org/officeDocument/2006/relationships/hyperlink" Target="http://www.speaknspell.co.uk/speaknspell.html" TargetMode="External"/><Relationship Id="rId6" Type="http://schemas.openxmlformats.org/officeDocument/2006/relationships/image" Target="../media/image12.jpeg"/><Relationship Id="rId7" Type="http://schemas.openxmlformats.org/officeDocument/2006/relationships/image" Target="../media/image7.png"/><Relationship Id="rId1" Type="http://schemas.microsoft.com/office/2007/relationships/media" Target="../media/media4.au"/><Relationship Id="rId2" Type="http://schemas.openxmlformats.org/officeDocument/2006/relationships/audio" Target="../media/media4.au"/></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microsoft.com/office/2007/relationships/media" Target="../media/media6.au"/><Relationship Id="rId4" Type="http://schemas.openxmlformats.org/officeDocument/2006/relationships/audio" Target="../media/media6.au"/><Relationship Id="rId5" Type="http://schemas.openxmlformats.org/officeDocument/2006/relationships/slideLayout" Target="../slideLayouts/slideLayout1.xml"/><Relationship Id="rId6" Type="http://schemas.openxmlformats.org/officeDocument/2006/relationships/notesSlide" Target="../notesSlides/notesSlide18.xml"/><Relationship Id="rId7" Type="http://schemas.openxmlformats.org/officeDocument/2006/relationships/image" Target="../media/image7.png"/><Relationship Id="rId1" Type="http://schemas.microsoft.com/office/2007/relationships/media" Target="../media/media5.au"/><Relationship Id="rId2" Type="http://schemas.openxmlformats.org/officeDocument/2006/relationships/audio" Target="../media/media5.au"/></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8.wav"/><Relationship Id="rId4" Type="http://schemas.openxmlformats.org/officeDocument/2006/relationships/audio" Target="../media/media8.wav"/><Relationship Id="rId5" Type="http://schemas.microsoft.com/office/2007/relationships/media" Target="../media/media9.wav"/><Relationship Id="rId6" Type="http://schemas.openxmlformats.org/officeDocument/2006/relationships/audio" Target="../media/media9.wav"/><Relationship Id="rId7" Type="http://schemas.microsoft.com/office/2007/relationships/media" Target="../media/media10.wav"/><Relationship Id="rId8" Type="http://schemas.openxmlformats.org/officeDocument/2006/relationships/audio" Target="../media/media10.wav"/><Relationship Id="rId9" Type="http://schemas.openxmlformats.org/officeDocument/2006/relationships/slideLayout" Target="../slideLayouts/slideLayout2.xml"/><Relationship Id="rId10" Type="http://schemas.openxmlformats.org/officeDocument/2006/relationships/hyperlink" Target="https://goo.gl/forms/KLLgwhnY04Y8fi9f2" TargetMode="External"/><Relationship Id="rId11" Type="http://schemas.openxmlformats.org/officeDocument/2006/relationships/image" Target="../media/image13.png"/><Relationship Id="rId1" Type="http://schemas.microsoft.com/office/2007/relationships/media" Target="../media/media7.wav"/><Relationship Id="rId2" Type="http://schemas.openxmlformats.org/officeDocument/2006/relationships/audio" Target="../media/media7.wav"/></Relationships>
</file>

<file path=ppt/slides/_rels/slide23.xml.rels><?xml version="1.0" encoding="UTF-8" standalone="yes"?>
<Relationships xmlns="http://schemas.openxmlformats.org/package/2006/relationships"><Relationship Id="rId3" Type="http://schemas.openxmlformats.org/officeDocument/2006/relationships/hyperlink" Target="http://www.cstr.ed.ac.uk/projects/festival/morevoices.html" TargetMode="External"/><Relationship Id="rId4" Type="http://schemas.openxmlformats.org/officeDocument/2006/relationships/hyperlink" Target="https://www.cereproc.com/en/products/voices" TargetMode="External"/><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www.stanford.ed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www.ling.su.se/staff/hartmut/kemplne.ht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1.bin"/><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festvox.org/festiva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3" Type="http://schemas.openxmlformats.org/officeDocument/2006/relationships/hyperlink" Target="http://www.speech.cs.cmu.edu/cgi-bin/cmudict" TargetMode="External"/><Relationship Id="rId4" Type="http://schemas.openxmlformats.org/officeDocument/2006/relationships/hyperlink" Target="http://www.cstr.ed.ac.uk/projects/unisyn/" TargetMode="External"/><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6.png"/><Relationship Id="rId6" Type="http://schemas.openxmlformats.org/officeDocument/2006/relationships/image" Target="../media/image7.png"/><Relationship Id="rId1" Type="http://schemas.microsoft.com/office/2007/relationships/media" Target="../media/media1.WAV"/><Relationship Id="rId2" Type="http://schemas.openxmlformats.org/officeDocument/2006/relationships/audio" Target="../media/media1.WAV"/></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83.xml.rels><?xml version="1.0" encoding="UTF-8" standalone="yes"?>
<Relationships xmlns="http://schemas.openxmlformats.org/package/2006/relationships"><Relationship Id="rId3" Type="http://schemas.microsoft.com/office/2007/relationships/media" Target="../media/media12.WAV"/><Relationship Id="rId4" Type="http://schemas.openxmlformats.org/officeDocument/2006/relationships/audio" Target="../media/media12.WAV"/><Relationship Id="rId5" Type="http://schemas.microsoft.com/office/2007/relationships/media" Target="../media/media13.WAV"/><Relationship Id="rId6" Type="http://schemas.openxmlformats.org/officeDocument/2006/relationships/audio" Target="../media/media13.WAV"/><Relationship Id="rId7" Type="http://schemas.openxmlformats.org/officeDocument/2006/relationships/slideLayout" Target="../slideLayouts/slideLayout1.xml"/><Relationship Id="rId8" Type="http://schemas.openxmlformats.org/officeDocument/2006/relationships/notesSlide" Target="../notesSlides/notesSlide77.xml"/><Relationship Id="rId9" Type="http://schemas.openxmlformats.org/officeDocument/2006/relationships/image" Target="../media/image30.png"/><Relationship Id="rId1" Type="http://schemas.microsoft.com/office/2007/relationships/media" Target="../media/media11.WAV"/><Relationship Id="rId2" Type="http://schemas.openxmlformats.org/officeDocument/2006/relationships/audio" Target="../media/media11.WAV"/></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microsoft.com/office/2007/relationships/media" Target="../media/media15.WAV"/><Relationship Id="rId4" Type="http://schemas.openxmlformats.org/officeDocument/2006/relationships/audio" Target="../media/media15.WAV"/><Relationship Id="rId5" Type="http://schemas.openxmlformats.org/officeDocument/2006/relationships/slideLayout" Target="../slideLayouts/slideLayout1.xml"/><Relationship Id="rId6" Type="http://schemas.openxmlformats.org/officeDocument/2006/relationships/notesSlide" Target="../notesSlides/notesSlide81.xml"/><Relationship Id="rId7" Type="http://schemas.openxmlformats.org/officeDocument/2006/relationships/image" Target="../media/image7.png"/><Relationship Id="rId1" Type="http://schemas.microsoft.com/office/2007/relationships/media" Target="../media/media14.WAV"/><Relationship Id="rId2" Type="http://schemas.openxmlformats.org/officeDocument/2006/relationships/audio" Target="../media/media14.WAV"/></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oleObject" Target="../embeddings/oleObject2.bin"/><Relationship Id="rId5" Type="http://schemas.openxmlformats.org/officeDocument/2006/relationships/image" Target="../media/image31.wmf"/><Relationship Id="rId1" Type="http://schemas.openxmlformats.org/officeDocument/2006/relationships/vmlDrawing" Target="../drawings/vmlDrawing2.vml"/><Relationship Id="rId2"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cis.upenn.edu/~nenkova/AR.sign" TargetMode="External"/><Relationship Id="rId3" Type="http://schemas.openxmlformats.org/officeDocument/2006/relationships/hyperlink" Target="http://www.cis.upenn.edu/~nenkova/buAR.sig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2616200" y="762000"/>
            <a:ext cx="6553200" cy="1143000"/>
          </a:xfrm>
        </p:spPr>
        <p:txBody>
          <a:bodyPr/>
          <a:lstStyle/>
          <a:p>
            <a:r>
              <a:rPr lang="en-US" sz="3400" b="1" dirty="0">
                <a:solidFill>
                  <a:schemeClr val="tx1"/>
                </a:solidFill>
                <a:latin typeface="Franklin Gothic Book (Headings)"/>
                <a:cs typeface="Franklin Gothic Book (Headings)"/>
              </a:rPr>
              <a:t>CS 224S / LINGUIST 285</a:t>
            </a:r>
            <a:br>
              <a:rPr lang="en-US" sz="3400" b="1" dirty="0">
                <a:solidFill>
                  <a:schemeClr val="tx1"/>
                </a:solidFill>
                <a:latin typeface="Franklin Gothic Book (Headings)"/>
                <a:cs typeface="Franklin Gothic Book (Headings)"/>
              </a:rPr>
            </a:br>
            <a:r>
              <a:rPr lang="en-US" sz="3400" b="1" dirty="0">
                <a:solidFill>
                  <a:schemeClr val="tx1"/>
                </a:solidFill>
                <a:latin typeface="Franklin Gothic Book (Headings)"/>
                <a:cs typeface="Franklin Gothic Book (Headings)"/>
              </a:rPr>
              <a:t>Spoken Language Processing</a:t>
            </a:r>
          </a:p>
        </p:txBody>
      </p:sp>
      <p:sp>
        <p:nvSpPr>
          <p:cNvPr id="2" name="Subtitle 1"/>
          <p:cNvSpPr>
            <a:spLocks noGrp="1"/>
          </p:cNvSpPr>
          <p:nvPr>
            <p:ph type="subTitle" idx="1"/>
          </p:nvPr>
        </p:nvSpPr>
        <p:spPr>
          <a:xfrm>
            <a:off x="381000" y="3048000"/>
            <a:ext cx="8229600" cy="1752600"/>
          </a:xfrm>
        </p:spPr>
        <p:txBody>
          <a:bodyPr/>
          <a:lstStyle/>
          <a:p>
            <a:r>
              <a:rPr lang="en-US" sz="3200" dirty="0">
                <a:solidFill>
                  <a:schemeClr val="accent1"/>
                </a:solidFill>
              </a:rPr>
              <a:t>Andrew Maas</a:t>
            </a:r>
          </a:p>
          <a:p>
            <a:r>
              <a:rPr lang="en-US" sz="3200" dirty="0">
                <a:solidFill>
                  <a:schemeClr val="accent1"/>
                </a:solidFill>
              </a:rPr>
              <a:t>Stanford University</a:t>
            </a:r>
          </a:p>
          <a:p>
            <a:r>
              <a:rPr lang="en-US" sz="3200" dirty="0">
                <a:solidFill>
                  <a:schemeClr val="accent1"/>
                </a:solidFill>
              </a:rPr>
              <a:t>Spring 2017 </a:t>
            </a:r>
            <a:endParaRPr lang="en-US" sz="3200" dirty="0">
              <a:solidFill>
                <a:schemeClr val="tx2"/>
              </a:solidFill>
            </a:endParaRPr>
          </a:p>
          <a:p>
            <a:r>
              <a:rPr lang="en-US" sz="4000" b="1" dirty="0">
                <a:solidFill>
                  <a:schemeClr val="accent1">
                    <a:lumMod val="75000"/>
                  </a:schemeClr>
                </a:solidFill>
              </a:rPr>
              <a:t>Lecture </a:t>
            </a:r>
            <a:r>
              <a:rPr lang="en-US" sz="4000" b="1" dirty="0" smtClean="0">
                <a:solidFill>
                  <a:schemeClr val="accent1">
                    <a:lumMod val="75000"/>
                  </a:schemeClr>
                </a:solidFill>
              </a:rPr>
              <a:t>14</a:t>
            </a:r>
            <a:r>
              <a:rPr lang="en-US" sz="4000" b="1" dirty="0">
                <a:solidFill>
                  <a:schemeClr val="accent1">
                    <a:lumMod val="75000"/>
                  </a:schemeClr>
                </a:solidFill>
              </a:rPr>
              <a:t>: Text-to-Speech I: Text Normalization, Letter to Sound, Prosody</a:t>
            </a:r>
            <a:endParaRPr lang="en-US" sz="4000" dirty="0"/>
          </a:p>
        </p:txBody>
      </p:sp>
      <p:pic>
        <p:nvPicPr>
          <p:cNvPr id="3" name="Picture 2" descr="94022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57200"/>
            <a:ext cx="2205593" cy="1838934"/>
          </a:xfrm>
          <a:prstGeom prst="rect">
            <a:avLst/>
          </a:prstGeom>
        </p:spPr>
      </p:pic>
      <p:sp>
        <p:nvSpPr>
          <p:cNvPr id="4" name="TextBox 3"/>
          <p:cNvSpPr txBox="1"/>
          <p:nvPr/>
        </p:nvSpPr>
        <p:spPr>
          <a:xfrm>
            <a:off x="2616200" y="6505591"/>
            <a:ext cx="6527800" cy="400110"/>
          </a:xfrm>
          <a:prstGeom prst="rect">
            <a:avLst/>
          </a:prstGeom>
          <a:noFill/>
        </p:spPr>
        <p:txBody>
          <a:bodyPr wrap="square" rtlCol="0">
            <a:spAutoFit/>
          </a:bodyPr>
          <a:lstStyle/>
          <a:p>
            <a:pPr algn="r"/>
            <a:r>
              <a:rPr lang="en-US" sz="2000" dirty="0">
                <a:solidFill>
                  <a:schemeClr val="accent1"/>
                </a:solidFill>
                <a:latin typeface="Calibri"/>
                <a:ea typeface="ＭＳ Ｐゴシック" charset="-128"/>
                <a:cs typeface="Calibri"/>
              </a:rPr>
              <a:t>Original slides by Dan </a:t>
            </a:r>
            <a:r>
              <a:rPr lang="en-US" sz="2000" dirty="0" err="1" smtClean="0">
                <a:solidFill>
                  <a:schemeClr val="accent1"/>
                </a:solidFill>
                <a:latin typeface="Calibri"/>
                <a:ea typeface="ＭＳ Ｐゴシック" charset="-128"/>
                <a:cs typeface="Calibri"/>
              </a:rPr>
              <a:t>Jurafsky</a:t>
            </a:r>
            <a:r>
              <a:rPr lang="en-US" sz="2000" dirty="0" smtClean="0">
                <a:solidFill>
                  <a:schemeClr val="accent1"/>
                </a:solidFill>
                <a:latin typeface="Calibri"/>
                <a:ea typeface="ＭＳ Ｐゴシック" charset="-128"/>
                <a:cs typeface="Calibri"/>
              </a:rPr>
              <a:t>, Alan Black, &amp; Richard </a:t>
            </a:r>
            <a:r>
              <a:rPr lang="en-US" sz="2000" dirty="0" err="1" smtClean="0">
                <a:solidFill>
                  <a:schemeClr val="accent1"/>
                </a:solidFill>
                <a:latin typeface="Calibri"/>
                <a:ea typeface="ＭＳ Ｐゴシック" charset="-128"/>
                <a:cs typeface="Calibri"/>
              </a:rPr>
              <a:t>Sproat</a:t>
            </a:r>
            <a:endParaRPr lang="en-US" sz="2000" dirty="0">
              <a:solidFill>
                <a:schemeClr val="accent1"/>
              </a:solidFill>
              <a:latin typeface="Calibri"/>
              <a:ea typeface="ＭＳ Ｐゴシック" charset="-128"/>
              <a:cs typeface="Calibri"/>
            </a:endParaRPr>
          </a:p>
        </p:txBody>
      </p:sp>
    </p:spTree>
    <p:extLst>
      <p:ext uri="{BB962C8B-B14F-4D97-AF65-F5344CB8AC3E}">
        <p14:creationId xmlns:p14="http://schemas.microsoft.com/office/powerpoint/2010/main" val="1229839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The 1936 UK Speaking Clock</a:t>
            </a:r>
          </a:p>
        </p:txBody>
      </p:sp>
      <p:sp>
        <p:nvSpPr>
          <p:cNvPr id="5" name="Content Placeholder 4"/>
          <p:cNvSpPr>
            <a:spLocks noGrp="1"/>
          </p:cNvSpPr>
          <p:nvPr>
            <p:ph sz="quarter" idx="1"/>
          </p:nvPr>
        </p:nvSpPr>
        <p:spPr/>
        <p:txBody>
          <a:bodyPr/>
          <a:lstStyle/>
          <a:p>
            <a:endParaRPr lang="en-US"/>
          </a:p>
        </p:txBody>
      </p:sp>
      <p:pic>
        <p:nvPicPr>
          <p:cNvPr id="34820" name="Picture 4" descr="p47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76400"/>
            <a:ext cx="6129338" cy="457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1" name="Rectangle 5"/>
          <p:cNvSpPr>
            <a:spLocks noChangeArrowheads="1"/>
          </p:cNvSpPr>
          <p:nvPr/>
        </p:nvSpPr>
        <p:spPr bwMode="auto">
          <a:xfrm>
            <a:off x="3352800" y="6521450"/>
            <a:ext cx="54943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From </a:t>
            </a:r>
            <a:r>
              <a:rPr lang="en-US">
                <a:hlinkClick r:id="rId4"/>
              </a:rPr>
              <a:t>http://web.ukonline.co.uk/freshwater/clocks/spkgclock.htm</a:t>
            </a:r>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t>Duration: state of the art</a:t>
            </a:r>
          </a:p>
        </p:txBody>
      </p:sp>
      <p:sp>
        <p:nvSpPr>
          <p:cNvPr id="151555" name="Rectangle 3"/>
          <p:cNvSpPr>
            <a:spLocks noGrp="1" noChangeArrowheads="1"/>
          </p:cNvSpPr>
          <p:nvPr>
            <p:ph sz="quarter" idx="1"/>
          </p:nvPr>
        </p:nvSpPr>
        <p:spPr/>
        <p:txBody>
          <a:bodyPr/>
          <a:lstStyle/>
          <a:p>
            <a:r>
              <a:rPr lang="en-US" sz="3200" dirty="0"/>
              <a:t>Lots of fancy models of duration prediction:</a:t>
            </a:r>
          </a:p>
          <a:p>
            <a:pPr lvl="1"/>
            <a:r>
              <a:rPr lang="en-US" sz="3200" dirty="0"/>
              <a:t>Using Z-scores and other clever normalizations</a:t>
            </a:r>
          </a:p>
          <a:p>
            <a:pPr lvl="1"/>
            <a:r>
              <a:rPr lang="en-US" sz="3200" dirty="0"/>
              <a:t>Sum-of-products model</a:t>
            </a:r>
          </a:p>
          <a:p>
            <a:pPr lvl="1"/>
            <a:r>
              <a:rPr lang="en-US" sz="3200" dirty="0"/>
              <a:t>New features like word predictability</a:t>
            </a:r>
          </a:p>
          <a:p>
            <a:pPr lvl="2"/>
            <a:r>
              <a:rPr lang="en-US" sz="2800" dirty="0"/>
              <a:t>Words with higher bigram probability are shorter</a:t>
            </a:r>
          </a:p>
        </p:txBody>
      </p:sp>
    </p:spTree>
    <p:extLst>
      <p:ext uri="{BB962C8B-B14F-4D97-AF65-F5344CB8AC3E}">
        <p14:creationId xmlns:p14="http://schemas.microsoft.com/office/powerpoint/2010/main" val="27045047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14400" y="0"/>
            <a:ext cx="7772400" cy="1143000"/>
          </a:xfrm>
        </p:spPr>
        <p:txBody>
          <a:bodyPr/>
          <a:lstStyle/>
          <a:p>
            <a:r>
              <a:rPr lang="en-US" dirty="0"/>
              <a:t>Outline</a:t>
            </a:r>
          </a:p>
        </p:txBody>
      </p:sp>
      <p:sp>
        <p:nvSpPr>
          <p:cNvPr id="18435" name="Rectangle 3"/>
          <p:cNvSpPr>
            <a:spLocks noGrp="1" noChangeArrowheads="1"/>
          </p:cNvSpPr>
          <p:nvPr>
            <p:ph sz="quarter" idx="1"/>
          </p:nvPr>
        </p:nvSpPr>
        <p:spPr>
          <a:xfrm>
            <a:off x="914400" y="1295400"/>
            <a:ext cx="7772400" cy="4572000"/>
          </a:xfrm>
        </p:spPr>
        <p:txBody>
          <a:bodyPr/>
          <a:lstStyle/>
          <a:p>
            <a:r>
              <a:rPr lang="en-US" sz="2800" dirty="0"/>
              <a:t>History, Demos</a:t>
            </a:r>
          </a:p>
          <a:p>
            <a:r>
              <a:rPr lang="en-US" sz="2800" dirty="0"/>
              <a:t>Architectural Overview</a:t>
            </a:r>
          </a:p>
          <a:p>
            <a:r>
              <a:rPr lang="en-US" sz="2800" dirty="0"/>
              <a:t>Stage 1: Text Analysis</a:t>
            </a:r>
          </a:p>
          <a:p>
            <a:pPr lvl="1"/>
            <a:r>
              <a:rPr lang="en-US" sz="2800" dirty="0"/>
              <a:t>Text Normalization</a:t>
            </a:r>
          </a:p>
          <a:p>
            <a:pPr lvl="2"/>
            <a:r>
              <a:rPr lang="en-US" sz="2400" dirty="0"/>
              <a:t>Tokenization</a:t>
            </a:r>
          </a:p>
          <a:p>
            <a:pPr lvl="2"/>
            <a:r>
              <a:rPr lang="en-US" sz="2400" dirty="0"/>
              <a:t>End of sentence detection</a:t>
            </a:r>
          </a:p>
          <a:p>
            <a:pPr lvl="2"/>
            <a:r>
              <a:rPr lang="en-US" sz="2400" dirty="0"/>
              <a:t>Homograph disambiguation</a:t>
            </a:r>
          </a:p>
          <a:p>
            <a:pPr lvl="1"/>
            <a:r>
              <a:rPr lang="en-US" sz="2800" dirty="0"/>
              <a:t>Letter-to-sound (grapheme-to-phoneme)</a:t>
            </a:r>
          </a:p>
          <a:p>
            <a:pPr lvl="1"/>
            <a:r>
              <a:rPr lang="en-US" sz="2800" dirty="0"/>
              <a:t>Prosody</a:t>
            </a:r>
          </a:p>
          <a:p>
            <a:pPr lvl="2"/>
            <a:r>
              <a:rPr lang="en-US" dirty="0"/>
              <a:t>Predicting Accents</a:t>
            </a:r>
          </a:p>
          <a:p>
            <a:pPr lvl="2"/>
            <a:r>
              <a:rPr lang="en-US" dirty="0"/>
              <a:t>Predicting Boundaries</a:t>
            </a:r>
          </a:p>
          <a:p>
            <a:pPr lvl="2"/>
            <a:r>
              <a:rPr lang="en-US" dirty="0"/>
              <a:t>Predicting Duration</a:t>
            </a:r>
          </a:p>
          <a:p>
            <a:pPr lvl="2"/>
            <a:r>
              <a:rPr lang="en-US" dirty="0"/>
              <a:t>Generating F0</a:t>
            </a:r>
          </a:p>
          <a:p>
            <a:pPr lvl="2"/>
            <a:endParaRPr lang="en-US" dirty="0"/>
          </a:p>
          <a:p>
            <a:endParaRPr lang="en-US" dirty="0"/>
          </a:p>
        </p:txBody>
      </p:sp>
    </p:spTree>
    <p:extLst>
      <p:ext uri="{BB962C8B-B14F-4D97-AF65-F5344CB8AC3E}">
        <p14:creationId xmlns:p14="http://schemas.microsoft.com/office/powerpoint/2010/main" val="33698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The UK Speaking Clock</a:t>
            </a:r>
          </a:p>
        </p:txBody>
      </p:sp>
      <p:sp>
        <p:nvSpPr>
          <p:cNvPr id="36867" name="Rectangle 3"/>
          <p:cNvSpPr>
            <a:spLocks noGrp="1" noChangeArrowheads="1"/>
          </p:cNvSpPr>
          <p:nvPr>
            <p:ph sz="quarter" idx="1"/>
          </p:nvPr>
        </p:nvSpPr>
        <p:spPr/>
        <p:txBody>
          <a:bodyPr/>
          <a:lstStyle/>
          <a:p>
            <a:r>
              <a:rPr lang="en-US" dirty="0"/>
              <a:t>July 24, 1936</a:t>
            </a:r>
          </a:p>
          <a:p>
            <a:r>
              <a:rPr lang="en-US" dirty="0"/>
              <a:t>Photographic storage on 4 glass disks</a:t>
            </a:r>
          </a:p>
          <a:p>
            <a:r>
              <a:rPr lang="en-US" dirty="0"/>
              <a:t>2 disks for minutes, 1 for hour, one for seconds.</a:t>
            </a:r>
          </a:p>
          <a:p>
            <a:r>
              <a:rPr lang="en-US" dirty="0"/>
              <a:t>Other words in sentence distributed across 4 disks, so all 4 used at once.</a:t>
            </a:r>
          </a:p>
          <a:p>
            <a:r>
              <a:rPr lang="en-US" dirty="0"/>
              <a:t>Voice of “Miss J. Cain”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A technician adjusts the amplifiers of the first speaking clock</a:t>
            </a:r>
          </a:p>
        </p:txBody>
      </p:sp>
      <p:sp>
        <p:nvSpPr>
          <p:cNvPr id="5" name="Content Placeholder 4"/>
          <p:cNvSpPr>
            <a:spLocks noGrp="1"/>
          </p:cNvSpPr>
          <p:nvPr>
            <p:ph sz="quarter" idx="1"/>
          </p:nvPr>
        </p:nvSpPr>
        <p:spPr/>
        <p:txBody>
          <a:bodyPr/>
          <a:lstStyle/>
          <a:p>
            <a:endParaRPr lang="en-US"/>
          </a:p>
        </p:txBody>
      </p:sp>
      <p:pic>
        <p:nvPicPr>
          <p:cNvPr id="38916" name="Picture 4" descr="p12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905000"/>
            <a:ext cx="5665788" cy="423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17" name="Rectangle 5"/>
          <p:cNvSpPr>
            <a:spLocks noChangeArrowheads="1"/>
          </p:cNvSpPr>
          <p:nvPr/>
        </p:nvSpPr>
        <p:spPr bwMode="auto">
          <a:xfrm>
            <a:off x="3352800" y="6521450"/>
            <a:ext cx="54943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From </a:t>
            </a:r>
            <a:r>
              <a:rPr lang="en-US">
                <a:hlinkClick r:id="rId4"/>
              </a:rPr>
              <a:t>http://web.ukonline.co.uk/freshwater/clocks/spkgclock.htm</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Gunnar Fant</a:t>
            </a:r>
            <a:r>
              <a:rPr lang="ja-JP" altLang="en-US"/>
              <a:t>’</a:t>
            </a:r>
            <a:r>
              <a:rPr lang="en-US"/>
              <a:t>s OVE synthesizer</a:t>
            </a:r>
          </a:p>
        </p:txBody>
      </p:sp>
      <p:sp>
        <p:nvSpPr>
          <p:cNvPr id="40963" name="Rectangle 3"/>
          <p:cNvSpPr>
            <a:spLocks noGrp="1" noChangeArrowheads="1"/>
          </p:cNvSpPr>
          <p:nvPr>
            <p:ph sz="quarter" idx="1"/>
          </p:nvPr>
        </p:nvSpPr>
        <p:spPr/>
        <p:txBody>
          <a:bodyPr/>
          <a:lstStyle/>
          <a:p>
            <a:r>
              <a:rPr lang="en-US"/>
              <a:t>Of the Royal Institute of Technology, Stockholm</a:t>
            </a:r>
          </a:p>
          <a:p>
            <a:r>
              <a:rPr lang="en-US"/>
              <a:t>Formant Synthesizer for vowels</a:t>
            </a:r>
          </a:p>
          <a:p>
            <a:r>
              <a:rPr lang="en-US"/>
              <a:t>F1 and F2 could be controlled</a:t>
            </a:r>
          </a:p>
        </p:txBody>
      </p:sp>
      <p:pic>
        <p:nvPicPr>
          <p:cNvPr id="409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048000"/>
            <a:ext cx="3962400" cy="294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78597" name="9631224C.WAV">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1828800" y="5257800"/>
            <a:ext cx="1092200" cy="109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6" name="Rectangle 6"/>
          <p:cNvSpPr>
            <a:spLocks noChangeArrowheads="1"/>
          </p:cNvSpPr>
          <p:nvPr/>
        </p:nvSpPr>
        <p:spPr bwMode="auto">
          <a:xfrm>
            <a:off x="6286500" y="6483350"/>
            <a:ext cx="259677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i="1" dirty="0">
                <a:latin typeface="Calibri"/>
                <a:cs typeface="Calibri"/>
              </a:rPr>
              <a:t>From </a:t>
            </a:r>
            <a:r>
              <a:rPr lang="en-US" i="1" dirty="0" err="1">
                <a:latin typeface="Calibri"/>
                <a:cs typeface="Calibri"/>
              </a:rPr>
              <a:t>Traunm</a:t>
            </a:r>
            <a:r>
              <a:rPr lang="en-US" i="1" dirty="0" err="1">
                <a:latin typeface="Calibri"/>
                <a:ea typeface="华文细黑" charset="0"/>
                <a:cs typeface="Calibri"/>
              </a:rPr>
              <a:t>üller’s</a:t>
            </a:r>
            <a:r>
              <a:rPr lang="en-US" i="1" dirty="0">
                <a:latin typeface="Calibri"/>
                <a:ea typeface="华文细黑" charset="0"/>
                <a:cs typeface="Calibri"/>
              </a:rPr>
              <a:t> web site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78597"/>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3413" fill="hold"/>
                                        <p:tgtEl>
                                          <p:spTgt spid="878597"/>
                                        </p:tgtEl>
                                      </p:cBhvr>
                                    </p:cmd>
                                  </p:childTnLst>
                                </p:cTn>
                              </p:par>
                            </p:childTnLst>
                          </p:cTn>
                        </p:par>
                      </p:childTnLst>
                    </p:cTn>
                  </p:par>
                </p:childTnLst>
              </p:cTn>
              <p:nextCondLst>
                <p:cond evt="onClick" delay="0">
                  <p:tgtEl>
                    <p:spTgt spid="87859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7859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Cooper’s Pattern Playback</a:t>
            </a:r>
          </a:p>
        </p:txBody>
      </p:sp>
      <p:sp>
        <p:nvSpPr>
          <p:cNvPr id="43011" name="Rectangle 3"/>
          <p:cNvSpPr>
            <a:spLocks noGrp="1" noChangeArrowheads="1"/>
          </p:cNvSpPr>
          <p:nvPr>
            <p:ph sz="quarter" idx="1"/>
          </p:nvPr>
        </p:nvSpPr>
        <p:spPr/>
        <p:txBody>
          <a:bodyPr/>
          <a:lstStyle/>
          <a:p>
            <a:r>
              <a:rPr lang="en-US" sz="3200" dirty="0"/>
              <a:t>Haskins Labs for investigating speech perception</a:t>
            </a:r>
          </a:p>
          <a:p>
            <a:r>
              <a:rPr lang="en-US" sz="3200" dirty="0"/>
              <a:t>Works like an inverse of a spectrograph</a:t>
            </a:r>
          </a:p>
          <a:p>
            <a:r>
              <a:rPr lang="en-US" sz="3200" dirty="0"/>
              <a:t>Light from a lamp goes through a rotating disk then through spectrogram into photovoltaic cells</a:t>
            </a:r>
          </a:p>
          <a:p>
            <a:r>
              <a:rPr lang="en-US" sz="3200" dirty="0"/>
              <a:t>Thus amount of light that gets transmitted at each frequency band corresponds to amount of acoustic energy at that band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Cooper’s Pattern Playback</a:t>
            </a:r>
          </a:p>
        </p:txBody>
      </p:sp>
      <p:sp>
        <p:nvSpPr>
          <p:cNvPr id="5" name="Content Placeholder 4"/>
          <p:cNvSpPr>
            <a:spLocks noGrp="1"/>
          </p:cNvSpPr>
          <p:nvPr>
            <p:ph sz="quarter" idx="1"/>
          </p:nvPr>
        </p:nvSpPr>
        <p:spPr/>
        <p:txBody>
          <a:bodyPr/>
          <a:lstStyle/>
          <a:p>
            <a:endParaRPr lang="en-US"/>
          </a:p>
        </p:txBody>
      </p:sp>
      <p:pic>
        <p:nvPicPr>
          <p:cNvPr id="45060" name="Picture 4" descr="patpl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676400"/>
            <a:ext cx="6840538" cy="383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2693" name="84B2EC7A.WAV">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6019800" y="5486400"/>
            <a:ext cx="1041400" cy="104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82693"/>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0984" fill="hold"/>
                                        <p:tgtEl>
                                          <p:spTgt spid="882693"/>
                                        </p:tgtEl>
                                      </p:cBhvr>
                                    </p:cmd>
                                  </p:childTnLst>
                                </p:cTn>
                              </p:par>
                            </p:childTnLst>
                          </p:cTn>
                        </p:par>
                      </p:childTnLst>
                    </p:cTn>
                  </p:par>
                </p:childTnLst>
              </p:cTn>
              <p:nextCondLst>
                <p:cond evt="onClick" delay="0">
                  <p:tgtEl>
                    <p:spTgt spid="88269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8269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914400" y="274639"/>
            <a:ext cx="7772400" cy="792161"/>
          </a:xfrm>
        </p:spPr>
        <p:txBody>
          <a:bodyPr/>
          <a:lstStyle/>
          <a:p>
            <a:r>
              <a:rPr lang="en-US" dirty="0"/>
              <a:t>Pre-modern TTS systems</a:t>
            </a:r>
          </a:p>
        </p:txBody>
      </p:sp>
      <p:sp>
        <p:nvSpPr>
          <p:cNvPr id="47107" name="Rectangle 3"/>
          <p:cNvSpPr>
            <a:spLocks noGrp="1" noChangeArrowheads="1"/>
          </p:cNvSpPr>
          <p:nvPr>
            <p:ph sz="quarter" idx="1"/>
          </p:nvPr>
        </p:nvSpPr>
        <p:spPr>
          <a:xfrm>
            <a:off x="609600" y="1219200"/>
            <a:ext cx="8077200" cy="4572000"/>
          </a:xfrm>
        </p:spPr>
        <p:txBody>
          <a:bodyPr/>
          <a:lstStyle/>
          <a:p>
            <a:r>
              <a:rPr lang="en-US" sz="3200" dirty="0"/>
              <a:t>1960</a:t>
            </a:r>
            <a:r>
              <a:rPr lang="en-US" altLang="ja-JP" sz="3200" dirty="0"/>
              <a:t>’</a:t>
            </a:r>
            <a:r>
              <a:rPr lang="en-US" sz="3200" dirty="0"/>
              <a:t>s first full TTS: </a:t>
            </a:r>
            <a:r>
              <a:rPr lang="en-US" sz="3200" dirty="0" err="1"/>
              <a:t>Umeda</a:t>
            </a:r>
            <a:r>
              <a:rPr lang="en-US" sz="3200" dirty="0"/>
              <a:t> et al (1968)</a:t>
            </a:r>
          </a:p>
          <a:p>
            <a:r>
              <a:rPr lang="en-US" sz="3200" dirty="0"/>
              <a:t>1970’s</a:t>
            </a:r>
          </a:p>
          <a:p>
            <a:pPr lvl="1"/>
            <a:r>
              <a:rPr lang="en-US" sz="3200" dirty="0"/>
              <a:t>Joe Olive 1977 concatenation of linear-prediction </a:t>
            </a:r>
            <a:r>
              <a:rPr lang="en-US" sz="3200" dirty="0" err="1"/>
              <a:t>diphones</a:t>
            </a:r>
            <a:endParaRPr lang="en-US" sz="3200" dirty="0"/>
          </a:p>
          <a:p>
            <a:pPr lvl="1"/>
            <a:r>
              <a:rPr lang="en-US" sz="3200" dirty="0"/>
              <a:t>Texas Instruments Speak and Spell, </a:t>
            </a:r>
          </a:p>
          <a:p>
            <a:pPr lvl="2"/>
            <a:r>
              <a:rPr lang="en-US" sz="2800" dirty="0"/>
              <a:t>June 1978</a:t>
            </a:r>
          </a:p>
          <a:p>
            <a:pPr lvl="2"/>
            <a:r>
              <a:rPr lang="en-US" sz="2800" dirty="0"/>
              <a:t>Paul Breedlove</a:t>
            </a:r>
          </a:p>
          <a:p>
            <a:endParaRPr lang="en-US" dirty="0"/>
          </a:p>
        </p:txBody>
      </p:sp>
      <p:pic>
        <p:nvPicPr>
          <p:cNvPr id="47108" name="Picture 4" descr="spksplsm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124200"/>
            <a:ext cx="1725612" cy="250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speaknspell.a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38800" y="4191000"/>
            <a:ext cx="635000" cy="635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9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914400" y="274639"/>
            <a:ext cx="7772400" cy="868361"/>
          </a:xfrm>
        </p:spPr>
        <p:txBody>
          <a:bodyPr/>
          <a:lstStyle/>
          <a:p>
            <a:r>
              <a:rPr lang="en-US" dirty="0"/>
              <a:t>Types of Synthesis</a:t>
            </a:r>
          </a:p>
        </p:txBody>
      </p:sp>
      <p:sp>
        <p:nvSpPr>
          <p:cNvPr id="55299" name="Rectangle 3"/>
          <p:cNvSpPr>
            <a:spLocks noGrp="1" noChangeArrowheads="1"/>
          </p:cNvSpPr>
          <p:nvPr>
            <p:ph sz="quarter" idx="1"/>
          </p:nvPr>
        </p:nvSpPr>
        <p:spPr>
          <a:xfrm>
            <a:off x="914400" y="1219200"/>
            <a:ext cx="7772400" cy="4800600"/>
          </a:xfrm>
        </p:spPr>
        <p:txBody>
          <a:bodyPr/>
          <a:lstStyle/>
          <a:p>
            <a:r>
              <a:rPr lang="en-US" dirty="0"/>
              <a:t>Articulatory Synthesis:</a:t>
            </a:r>
          </a:p>
          <a:p>
            <a:pPr lvl="1"/>
            <a:r>
              <a:rPr lang="en-US" dirty="0"/>
              <a:t>Model movements of articulators and acoustics of vocal tract</a:t>
            </a:r>
          </a:p>
          <a:p>
            <a:r>
              <a:rPr lang="en-US" dirty="0"/>
              <a:t>Formant Synthesis:</a:t>
            </a:r>
          </a:p>
          <a:p>
            <a:pPr lvl="1"/>
            <a:r>
              <a:rPr lang="en-US" dirty="0"/>
              <a:t>Start with acoustics, create rules/filters to create each formant</a:t>
            </a:r>
          </a:p>
          <a:p>
            <a:r>
              <a:rPr lang="en-US" dirty="0" err="1"/>
              <a:t>Concatenative</a:t>
            </a:r>
            <a:r>
              <a:rPr lang="en-US" dirty="0"/>
              <a:t> Synthesis:</a:t>
            </a:r>
          </a:p>
          <a:p>
            <a:pPr lvl="1"/>
            <a:r>
              <a:rPr lang="en-US" dirty="0"/>
              <a:t>Use databases of stored speech to assemble new utterances.</a:t>
            </a:r>
          </a:p>
          <a:p>
            <a:pPr lvl="2"/>
            <a:r>
              <a:rPr lang="en-US" dirty="0" err="1"/>
              <a:t>Diphone</a:t>
            </a:r>
            <a:endParaRPr lang="en-US" dirty="0"/>
          </a:p>
          <a:p>
            <a:pPr lvl="2"/>
            <a:r>
              <a:rPr lang="en-US" dirty="0"/>
              <a:t>Unit Selection</a:t>
            </a:r>
          </a:p>
          <a:p>
            <a:r>
              <a:rPr lang="en-US" dirty="0"/>
              <a:t>Parametric (HMM) Synthesis</a:t>
            </a:r>
          </a:p>
          <a:p>
            <a:pPr lvl="1"/>
            <a:r>
              <a:rPr lang="en-US" dirty="0"/>
              <a:t>Trains parameters on databases of speech</a:t>
            </a:r>
          </a:p>
          <a:p>
            <a:endParaRPr lang="en-US" dirty="0"/>
          </a:p>
        </p:txBody>
      </p:sp>
      <p:sp>
        <p:nvSpPr>
          <p:cNvPr id="55300" name="Rectangle 4"/>
          <p:cNvSpPr>
            <a:spLocks noChangeArrowheads="1"/>
          </p:cNvSpPr>
          <p:nvPr/>
        </p:nvSpPr>
        <p:spPr bwMode="auto">
          <a:xfrm>
            <a:off x="5539845" y="6519862"/>
            <a:ext cx="359568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t>Text modified from Richard </a:t>
            </a:r>
            <a:r>
              <a:rPr lang="en-US" dirty="0" err="1"/>
              <a:t>Sproat</a:t>
            </a:r>
            <a:r>
              <a:rPr lang="en-US" dirty="0"/>
              <a:t> slides</a:t>
            </a:r>
          </a:p>
        </p:txBody>
      </p:sp>
    </p:spTree>
    <p:extLst>
      <p:ext uri="{BB962C8B-B14F-4D97-AF65-F5344CB8AC3E}">
        <p14:creationId xmlns:p14="http://schemas.microsoft.com/office/powerpoint/2010/main" val="786852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1980s: Formant Synthesis</a:t>
            </a:r>
          </a:p>
        </p:txBody>
      </p:sp>
      <p:sp>
        <p:nvSpPr>
          <p:cNvPr id="57347" name="Rectangle 3"/>
          <p:cNvSpPr>
            <a:spLocks noGrp="1" noChangeArrowheads="1"/>
          </p:cNvSpPr>
          <p:nvPr>
            <p:ph sz="quarter" idx="1"/>
          </p:nvPr>
        </p:nvSpPr>
        <p:spPr/>
        <p:txBody>
          <a:bodyPr/>
          <a:lstStyle/>
          <a:p>
            <a:r>
              <a:rPr lang="en-US" sz="3200" dirty="0"/>
              <a:t>Were the most common commercial systems when computers were slow and had little memory.</a:t>
            </a:r>
          </a:p>
          <a:p>
            <a:r>
              <a:rPr lang="en-US" sz="3200" dirty="0"/>
              <a:t>1979 MIT </a:t>
            </a:r>
            <a:r>
              <a:rPr lang="en-US" sz="3200" dirty="0" err="1"/>
              <a:t>MITalk</a:t>
            </a:r>
            <a:r>
              <a:rPr lang="en-US" sz="3200" dirty="0"/>
              <a:t> (Allen, </a:t>
            </a:r>
            <a:r>
              <a:rPr lang="en-US" sz="3200" dirty="0" err="1"/>
              <a:t>Hunnicut</a:t>
            </a:r>
            <a:r>
              <a:rPr lang="en-US" sz="3200" dirty="0"/>
              <a:t>, </a:t>
            </a:r>
            <a:r>
              <a:rPr lang="en-US" sz="3200" dirty="0" err="1"/>
              <a:t>Klatt</a:t>
            </a:r>
            <a:r>
              <a:rPr lang="en-US" sz="3200" dirty="0"/>
              <a:t>)</a:t>
            </a:r>
          </a:p>
          <a:p>
            <a:r>
              <a:rPr lang="en-US" sz="3200" dirty="0"/>
              <a:t>1983 </a:t>
            </a:r>
            <a:r>
              <a:rPr lang="en-US" sz="3200" dirty="0" err="1"/>
              <a:t>DECtalk</a:t>
            </a:r>
            <a:r>
              <a:rPr lang="en-US" sz="3200" dirty="0"/>
              <a:t> system based on </a:t>
            </a:r>
            <a:r>
              <a:rPr lang="en-US" sz="3200" dirty="0" err="1"/>
              <a:t>Klatttalk</a:t>
            </a:r>
            <a:endParaRPr lang="en-US" sz="3200" dirty="0"/>
          </a:p>
          <a:p>
            <a:pPr lvl="1"/>
            <a:r>
              <a:rPr lang="ja-JP" altLang="en-US" sz="3200" dirty="0"/>
              <a:t>“</a:t>
            </a:r>
            <a:r>
              <a:rPr lang="en-US" sz="3200" dirty="0"/>
              <a:t>Perfect Paul</a:t>
            </a:r>
            <a:r>
              <a:rPr lang="ja-JP" altLang="en-US" sz="3200" dirty="0"/>
              <a:t>”</a:t>
            </a:r>
            <a:r>
              <a:rPr lang="en-US" sz="3200" dirty="0"/>
              <a:t> (The voice of Stephen Hawking)</a:t>
            </a:r>
          </a:p>
          <a:p>
            <a:pPr lvl="1"/>
            <a:r>
              <a:rPr lang="ja-JP" altLang="en-US" sz="3200" dirty="0"/>
              <a:t>“</a:t>
            </a:r>
            <a:r>
              <a:rPr lang="en-US" sz="3200" dirty="0"/>
              <a:t>Beautiful Betty</a:t>
            </a:r>
            <a:r>
              <a:rPr lang="ja-JP" altLang="en-US" sz="3200" dirty="0"/>
              <a:t>”</a:t>
            </a:r>
            <a:endParaRPr lang="en-US" sz="3200" dirty="0"/>
          </a:p>
          <a:p>
            <a:endParaRPr lang="en-US" dirty="0"/>
          </a:p>
        </p:txBody>
      </p:sp>
      <p:pic>
        <p:nvPicPr>
          <p:cNvPr id="9" name="perfectpaul.a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705600" y="4648200"/>
            <a:ext cx="812800" cy="812800"/>
          </a:xfrm>
          <a:prstGeom prst="rect">
            <a:avLst/>
          </a:prstGeom>
        </p:spPr>
      </p:pic>
      <p:pic>
        <p:nvPicPr>
          <p:cNvPr id="10" name="beautifulbetty.au">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715000" y="5181600"/>
            <a:ext cx="812800" cy="812800"/>
          </a:xfrm>
          <a:prstGeom prst="rect">
            <a:avLst/>
          </a:prstGeom>
        </p:spPr>
      </p:pic>
    </p:spTree>
    <p:extLst>
      <p:ext uri="{BB962C8B-B14F-4D97-AF65-F5344CB8AC3E}">
        <p14:creationId xmlns:p14="http://schemas.microsoft.com/office/powerpoint/2010/main" val="33466207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2"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986"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p:cNvSpPr>
            <a:spLocks noGrp="1" noChangeArrowheads="1"/>
          </p:cNvSpPr>
          <p:nvPr>
            <p:ph type="title"/>
          </p:nvPr>
        </p:nvSpPr>
        <p:spPr/>
        <p:txBody>
          <a:bodyPr/>
          <a:lstStyle/>
          <a:p>
            <a:r>
              <a:rPr lang="en-US" dirty="0"/>
              <a:t>1990s: 2nd Generation Synthesis</a:t>
            </a:r>
            <a:br>
              <a:rPr lang="en-US" dirty="0"/>
            </a:br>
            <a:r>
              <a:rPr lang="en-US" dirty="0" err="1"/>
              <a:t>Diphone</a:t>
            </a:r>
            <a:r>
              <a:rPr lang="en-US" dirty="0"/>
              <a:t> Synthesis</a:t>
            </a:r>
          </a:p>
        </p:txBody>
      </p:sp>
      <p:sp>
        <p:nvSpPr>
          <p:cNvPr id="59395" name="Rectangle 1027"/>
          <p:cNvSpPr>
            <a:spLocks noGrp="1" noChangeArrowheads="1"/>
          </p:cNvSpPr>
          <p:nvPr>
            <p:ph sz="quarter" idx="1"/>
          </p:nvPr>
        </p:nvSpPr>
        <p:spPr/>
        <p:txBody>
          <a:bodyPr/>
          <a:lstStyle/>
          <a:p>
            <a:r>
              <a:rPr lang="en-US" sz="3400" dirty="0"/>
              <a:t>Units are </a:t>
            </a:r>
            <a:r>
              <a:rPr lang="en-US" sz="3400" dirty="0" err="1"/>
              <a:t>diphones</a:t>
            </a:r>
            <a:r>
              <a:rPr lang="en-US" sz="3400" dirty="0"/>
              <a:t>; middle of one phone to middle of next.</a:t>
            </a:r>
          </a:p>
          <a:p>
            <a:r>
              <a:rPr lang="en-US" sz="3400" dirty="0"/>
              <a:t>Why? Middle of phone is steady state.</a:t>
            </a:r>
          </a:p>
          <a:p>
            <a:r>
              <a:rPr lang="en-US" sz="3400" dirty="0"/>
              <a:t>Record 1 speaker saying each </a:t>
            </a:r>
            <a:r>
              <a:rPr lang="en-US" sz="3400" dirty="0" err="1"/>
              <a:t>diphone</a:t>
            </a:r>
            <a:endParaRPr lang="en-US" sz="3400" dirty="0"/>
          </a:p>
          <a:p>
            <a:r>
              <a:rPr lang="en-US" sz="3400" dirty="0"/>
              <a:t>~1400 recordings</a:t>
            </a:r>
          </a:p>
          <a:p>
            <a:r>
              <a:rPr lang="en-US" sz="3400" dirty="0"/>
              <a:t>Paste them together and modify prosody.</a:t>
            </a:r>
          </a:p>
        </p:txBody>
      </p:sp>
    </p:spTree>
    <p:extLst>
      <p:ext uri="{BB962C8B-B14F-4D97-AF65-F5344CB8AC3E}">
        <p14:creationId xmlns:p14="http://schemas.microsoft.com/office/powerpoint/2010/main" val="1824086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Outline</a:t>
            </a:r>
          </a:p>
        </p:txBody>
      </p:sp>
      <p:sp>
        <p:nvSpPr>
          <p:cNvPr id="18435" name="Rectangle 3"/>
          <p:cNvSpPr>
            <a:spLocks noGrp="1" noChangeArrowheads="1"/>
          </p:cNvSpPr>
          <p:nvPr>
            <p:ph sz="quarter" idx="1"/>
          </p:nvPr>
        </p:nvSpPr>
        <p:spPr/>
        <p:txBody>
          <a:bodyPr/>
          <a:lstStyle/>
          <a:p>
            <a:r>
              <a:rPr lang="en-US" sz="2800" dirty="0"/>
              <a:t>History, Demos</a:t>
            </a:r>
          </a:p>
          <a:p>
            <a:r>
              <a:rPr lang="en-US" sz="2800" dirty="0"/>
              <a:t>Architectural Overview</a:t>
            </a:r>
          </a:p>
          <a:p>
            <a:r>
              <a:rPr lang="en-US" sz="2800" dirty="0"/>
              <a:t>Stage 1: Text Analysis</a:t>
            </a:r>
          </a:p>
          <a:p>
            <a:pPr lvl="1"/>
            <a:r>
              <a:rPr lang="en-US" sz="2800" dirty="0"/>
              <a:t>Text Normalization</a:t>
            </a:r>
          </a:p>
          <a:p>
            <a:pPr lvl="2"/>
            <a:r>
              <a:rPr lang="en-US" sz="2400" dirty="0"/>
              <a:t>Tokenization</a:t>
            </a:r>
          </a:p>
          <a:p>
            <a:pPr lvl="2"/>
            <a:r>
              <a:rPr lang="en-US" sz="2400" dirty="0"/>
              <a:t>End of sentence detection</a:t>
            </a:r>
          </a:p>
          <a:p>
            <a:pPr lvl="2"/>
            <a:r>
              <a:rPr lang="en-US" sz="2400" dirty="0"/>
              <a:t>Homograph disambiguation</a:t>
            </a:r>
          </a:p>
          <a:p>
            <a:pPr lvl="1"/>
            <a:r>
              <a:rPr lang="en-US" sz="2800" dirty="0"/>
              <a:t>Letter-to-sound (grapheme-to-phoneme)</a:t>
            </a:r>
          </a:p>
          <a:p>
            <a:pPr lvl="1"/>
            <a:r>
              <a:rPr lang="en-US" sz="2800" dirty="0"/>
              <a:t>Prosody</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p:txBody>
          <a:bodyPr/>
          <a:lstStyle/>
          <a:p>
            <a:r>
              <a:rPr lang="en-US" dirty="0"/>
              <a:t>3rd Generation Synthesis</a:t>
            </a:r>
            <a:br>
              <a:rPr lang="en-US" dirty="0"/>
            </a:br>
            <a:r>
              <a:rPr lang="en-US" dirty="0"/>
              <a:t>Unit Selection Systems</a:t>
            </a:r>
          </a:p>
        </p:txBody>
      </p:sp>
      <p:sp>
        <p:nvSpPr>
          <p:cNvPr id="61443" name="Rectangle 1027"/>
          <p:cNvSpPr>
            <a:spLocks noGrp="1" noChangeArrowheads="1"/>
          </p:cNvSpPr>
          <p:nvPr>
            <p:ph sz="quarter" idx="1"/>
          </p:nvPr>
        </p:nvSpPr>
        <p:spPr/>
        <p:txBody>
          <a:bodyPr/>
          <a:lstStyle/>
          <a:p>
            <a:r>
              <a:rPr lang="en-US" sz="3200" dirty="0"/>
              <a:t>Most current commercial systems.</a:t>
            </a:r>
          </a:p>
          <a:p>
            <a:r>
              <a:rPr lang="en-US" sz="3200" dirty="0"/>
              <a:t>Larger units of variable length</a:t>
            </a:r>
          </a:p>
          <a:p>
            <a:r>
              <a:rPr lang="en-US" sz="3200" dirty="0"/>
              <a:t>Record one speaker speaking 10 hours or more, </a:t>
            </a:r>
          </a:p>
          <a:p>
            <a:pPr lvl="1"/>
            <a:r>
              <a:rPr lang="en-US" sz="3200" dirty="0"/>
              <a:t>Have multiple copies of each unit</a:t>
            </a:r>
          </a:p>
          <a:p>
            <a:r>
              <a:rPr lang="en-US" sz="3200" dirty="0"/>
              <a:t>Use search to find best sequence of units</a:t>
            </a:r>
          </a:p>
        </p:txBody>
      </p:sp>
    </p:spTree>
    <p:extLst>
      <p:ext uri="{BB962C8B-B14F-4D97-AF65-F5344CB8AC3E}">
        <p14:creationId xmlns:p14="http://schemas.microsoft.com/office/powerpoint/2010/main" val="4268552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Synthesis</a:t>
            </a:r>
          </a:p>
        </p:txBody>
      </p:sp>
      <p:sp>
        <p:nvSpPr>
          <p:cNvPr id="3" name="Content Placeholder 2"/>
          <p:cNvSpPr>
            <a:spLocks noGrp="1"/>
          </p:cNvSpPr>
          <p:nvPr>
            <p:ph sz="quarter" idx="1"/>
          </p:nvPr>
        </p:nvSpPr>
        <p:spPr/>
        <p:txBody>
          <a:bodyPr/>
          <a:lstStyle/>
          <a:p>
            <a:r>
              <a:rPr lang="en-US" sz="3000" dirty="0"/>
              <a:t>Very active area of research</a:t>
            </a:r>
          </a:p>
          <a:p>
            <a:r>
              <a:rPr lang="en-US" sz="2800" dirty="0"/>
              <a:t>Often associated with HMM Synthesis</a:t>
            </a:r>
          </a:p>
          <a:p>
            <a:r>
              <a:rPr lang="en-US" sz="3000" dirty="0"/>
              <a:t>Train a statistical model on large amounts of data.</a:t>
            </a:r>
          </a:p>
          <a:p>
            <a:r>
              <a:rPr lang="en-US" sz="3000" dirty="0"/>
              <a:t>Google showed that HMM-LSTM works well, fits better on device</a:t>
            </a:r>
          </a:p>
          <a:p>
            <a:r>
              <a:rPr lang="en-US" sz="3000" dirty="0" err="1"/>
              <a:t>Wavenet</a:t>
            </a:r>
            <a:r>
              <a:rPr lang="en-US" sz="3000" dirty="0"/>
              <a:t> </a:t>
            </a:r>
            <a:r>
              <a:rPr lang="en-US" sz="3000" dirty="0" err="1"/>
              <a:t>etc</a:t>
            </a:r>
            <a:r>
              <a:rPr lang="en-US" sz="3000" dirty="0"/>
              <a:t> are the latest generation of parametric</a:t>
            </a:r>
          </a:p>
          <a:p>
            <a:endParaRPr lang="en-US" dirty="0"/>
          </a:p>
        </p:txBody>
      </p:sp>
    </p:spTree>
    <p:extLst>
      <p:ext uri="{BB962C8B-B14F-4D97-AF65-F5344CB8AC3E}">
        <p14:creationId xmlns:p14="http://schemas.microsoft.com/office/powerpoint/2010/main" val="3861653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listening test</a:t>
            </a:r>
          </a:p>
        </p:txBody>
      </p:sp>
      <p:sp>
        <p:nvSpPr>
          <p:cNvPr id="3" name="Content Placeholder 2"/>
          <p:cNvSpPr>
            <a:spLocks noGrp="1"/>
          </p:cNvSpPr>
          <p:nvPr>
            <p:ph sz="quarter" idx="1"/>
          </p:nvPr>
        </p:nvSpPr>
        <p:spPr/>
        <p:txBody>
          <a:bodyPr/>
          <a:lstStyle/>
          <a:p>
            <a:r>
              <a:rPr lang="en-US" dirty="0"/>
              <a:t>Enter your selections here:</a:t>
            </a:r>
            <a:br>
              <a:rPr lang="en-US" dirty="0"/>
            </a:br>
            <a:r>
              <a:rPr lang="en-US" dirty="0">
                <a:hlinkClick r:id="rId10"/>
              </a:rPr>
              <a:t>https://goo.gl/forms/KLLgwhnY04Y8fi9f2</a:t>
            </a:r>
            <a:endParaRPr lang="en-US" dirty="0"/>
          </a:p>
          <a:p>
            <a:r>
              <a:rPr lang="en-US" dirty="0"/>
              <a:t>Sample 1</a:t>
            </a:r>
            <a:br>
              <a:rPr lang="en-US" dirty="0"/>
            </a:br>
            <a:endParaRPr lang="en-US" dirty="0"/>
          </a:p>
          <a:p>
            <a:r>
              <a:rPr lang="en-US" dirty="0"/>
              <a:t>Sample 2</a:t>
            </a:r>
            <a:br>
              <a:rPr lang="en-US" dirty="0"/>
            </a:br>
            <a:endParaRPr lang="en-US" dirty="0"/>
          </a:p>
          <a:p>
            <a:r>
              <a:rPr lang="en-US" dirty="0"/>
              <a:t>Sample 3</a:t>
            </a:r>
            <a:br>
              <a:rPr lang="en-US" dirty="0"/>
            </a:br>
            <a:endParaRPr lang="en-US" dirty="0"/>
          </a:p>
          <a:p>
            <a:r>
              <a:rPr lang="en-US" dirty="0"/>
              <a:t>Sample 4</a:t>
            </a:r>
          </a:p>
        </p:txBody>
      </p:sp>
      <p:pic>
        <p:nvPicPr>
          <p:cNvPr id="5" name="parametric-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971800" y="2286000"/>
            <a:ext cx="609600" cy="609600"/>
          </a:xfrm>
          <a:prstGeom prst="rect">
            <a:avLst/>
          </a:prstGeom>
        </p:spPr>
      </p:pic>
      <p:pic>
        <p:nvPicPr>
          <p:cNvPr id="6" name="concatenative-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2971800" y="3140094"/>
            <a:ext cx="609600" cy="609600"/>
          </a:xfrm>
          <a:prstGeom prst="rect">
            <a:avLst/>
          </a:prstGeom>
        </p:spPr>
      </p:pic>
      <p:pic>
        <p:nvPicPr>
          <p:cNvPr id="7" name="wavenet-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2971800" y="3968477"/>
            <a:ext cx="609600" cy="609600"/>
          </a:xfrm>
          <a:prstGeom prst="rect">
            <a:avLst/>
          </a:prstGeom>
        </p:spPr>
      </p:pic>
      <p:pic>
        <p:nvPicPr>
          <p:cNvPr id="8" name="ibm_tts_example">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2971800" y="4796860"/>
            <a:ext cx="609600" cy="609600"/>
          </a:xfrm>
          <a:prstGeom prst="rect">
            <a:avLst/>
          </a:prstGeom>
        </p:spPr>
      </p:pic>
    </p:spTree>
    <p:extLst>
      <p:ext uri="{BB962C8B-B14F-4D97-AF65-F5344CB8AC3E}">
        <p14:creationId xmlns:p14="http://schemas.microsoft.com/office/powerpoint/2010/main" val="33539985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128"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331"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5771" fill="hold"/>
                                        <p:tgtEl>
                                          <p:spTgt spid="8"/>
                                        </p:tgtEl>
                                      </p:cBhvr>
                                    </p:cmd>
                                  </p:childTnLst>
                                </p:cTn>
                              </p:par>
                            </p:childTnLst>
                          </p:cTn>
                        </p:par>
                      </p:childTnLst>
                    </p:cTn>
                  </p:par>
                </p:childTnLst>
              </p:cTn>
              <p:nextCondLst>
                <p:cond evt="onClick" delay="0">
                  <p:tgtEl>
                    <p:spTgt spid="8"/>
                  </p:tgtEl>
                </p:cond>
              </p:nextCondLst>
            </p:seq>
            <p:audio>
              <p:cMediaNode vol="80000">
                <p:cTn id="25"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t>TTS Demos:</a:t>
            </a:r>
            <a:br>
              <a:rPr lang="en-US" dirty="0"/>
            </a:br>
            <a:r>
              <a:rPr lang="en-US" sz="3600" dirty="0" err="1"/>
              <a:t>Diphone</a:t>
            </a:r>
            <a:r>
              <a:rPr lang="en-US" sz="3600" dirty="0"/>
              <a:t>, Unit-Selection and Parametric</a:t>
            </a:r>
          </a:p>
        </p:txBody>
      </p:sp>
      <p:sp>
        <p:nvSpPr>
          <p:cNvPr id="49155" name="Rectangle 3"/>
          <p:cNvSpPr>
            <a:spLocks noGrp="1" noChangeArrowheads="1"/>
          </p:cNvSpPr>
          <p:nvPr>
            <p:ph sz="quarter" idx="1"/>
          </p:nvPr>
        </p:nvSpPr>
        <p:spPr>
          <a:xfrm>
            <a:off x="304800" y="1447800"/>
            <a:ext cx="8534400" cy="4572000"/>
          </a:xfrm>
        </p:spPr>
        <p:txBody>
          <a:bodyPr/>
          <a:lstStyle/>
          <a:p>
            <a:pPr marL="0" indent="0">
              <a:buNone/>
            </a:pPr>
            <a:r>
              <a:rPr lang="en-US" sz="3200" dirty="0"/>
              <a:t>Festival</a:t>
            </a:r>
          </a:p>
          <a:p>
            <a:pPr marL="319088" lvl="1" indent="0">
              <a:buNone/>
            </a:pPr>
            <a:r>
              <a:rPr lang="en-US" sz="3200" dirty="0">
                <a:hlinkClick r:id="rId3"/>
              </a:rPr>
              <a:t>http://www.cstr.ed.ac.uk/projects/festival/morevoices.html</a:t>
            </a:r>
            <a:endParaRPr lang="en-US" sz="3200" dirty="0"/>
          </a:p>
          <a:p>
            <a:pPr marL="0" indent="0">
              <a:buNone/>
            </a:pPr>
            <a:r>
              <a:rPr lang="en-US" sz="3200" dirty="0"/>
              <a:t>Google:</a:t>
            </a:r>
          </a:p>
          <a:p>
            <a:pPr marL="319088" lvl="1" indent="0">
              <a:buNone/>
            </a:pPr>
            <a:r>
              <a:rPr lang="en-US" dirty="0">
                <a:solidFill>
                  <a:srgbClr val="000000"/>
                </a:solidFill>
                <a:ea typeface="Lucida Grande"/>
              </a:rPr>
              <a:t>chrome-extension/::</a:t>
            </a:r>
            <a:r>
              <a:rPr lang="en-US" dirty="0" err="1">
                <a:solidFill>
                  <a:srgbClr val="000000"/>
                </a:solidFill>
                <a:ea typeface="Lucida Grande"/>
              </a:rPr>
              <a:t>chhkejkkcghanjclmhhpncachhgejoel:ttsdemo.html</a:t>
            </a:r>
            <a:r>
              <a:rPr lang="en-US" dirty="0">
                <a:solidFill>
                  <a:srgbClr val="000000"/>
                </a:solidFill>
                <a:ea typeface="Lucida Grande"/>
              </a:rPr>
              <a:t> </a:t>
            </a:r>
          </a:p>
          <a:p>
            <a:pPr marL="0" indent="0">
              <a:buNone/>
            </a:pPr>
            <a:r>
              <a:rPr lang="en-US" sz="3200" dirty="0" err="1"/>
              <a:t>Cereproc</a:t>
            </a:r>
            <a:endParaRPr lang="en-US" sz="3200" dirty="0"/>
          </a:p>
          <a:p>
            <a:pPr marL="319088" lvl="1" indent="0">
              <a:buNone/>
            </a:pPr>
            <a:r>
              <a:rPr lang="en-US" sz="3200" dirty="0">
                <a:hlinkClick r:id="rId4"/>
              </a:rPr>
              <a:t>https://www.cereproc.com/en/products/voices</a:t>
            </a:r>
            <a:endParaRPr lang="en-US" sz="3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14400" y="274639"/>
            <a:ext cx="7772400" cy="868361"/>
          </a:xfrm>
        </p:spPr>
        <p:txBody>
          <a:bodyPr/>
          <a:lstStyle/>
          <a:p>
            <a:r>
              <a:rPr lang="en-US" dirty="0"/>
              <a:t>The two stages of TTS</a:t>
            </a:r>
          </a:p>
        </p:txBody>
      </p:sp>
      <p:sp>
        <p:nvSpPr>
          <p:cNvPr id="51203" name="Rectangle 3"/>
          <p:cNvSpPr>
            <a:spLocks noGrp="1" noChangeArrowheads="1"/>
          </p:cNvSpPr>
          <p:nvPr>
            <p:ph sz="quarter" idx="1"/>
          </p:nvPr>
        </p:nvSpPr>
        <p:spPr>
          <a:xfrm>
            <a:off x="914400" y="1295400"/>
            <a:ext cx="7772400" cy="4572000"/>
          </a:xfrm>
        </p:spPr>
        <p:txBody>
          <a:bodyPr/>
          <a:lstStyle/>
          <a:p>
            <a:pPr marL="0" indent="0">
              <a:buNone/>
            </a:pPr>
            <a:r>
              <a:rPr lang="en-US" sz="3600" dirty="0">
                <a:solidFill>
                  <a:srgbClr val="008000"/>
                </a:solidFill>
              </a:rPr>
              <a:t>PG&amp;E will file schedules on April 20.</a:t>
            </a:r>
          </a:p>
          <a:p>
            <a:pPr marL="0" indent="0">
              <a:buNone/>
            </a:pPr>
            <a:endParaRPr lang="en-US" sz="1400" dirty="0">
              <a:solidFill>
                <a:srgbClr val="008000"/>
              </a:solidFill>
            </a:endParaRPr>
          </a:p>
          <a:p>
            <a:pPr marL="0" indent="0">
              <a:buNone/>
            </a:pPr>
            <a:r>
              <a:rPr lang="en-US" sz="3200" b="1" dirty="0">
                <a:solidFill>
                  <a:srgbClr val="0000FF"/>
                </a:solidFill>
              </a:rPr>
              <a:t>1. Text Analysis</a:t>
            </a:r>
            <a:r>
              <a:rPr lang="en-US" sz="3200" dirty="0"/>
              <a:t>: Text into intermediate representation:</a:t>
            </a:r>
          </a:p>
          <a:p>
            <a:endParaRPr lang="en-US" dirty="0"/>
          </a:p>
          <a:p>
            <a:pPr marL="0" indent="0">
              <a:buNone/>
            </a:pPr>
            <a:endParaRPr lang="en-US" sz="2800" dirty="0"/>
          </a:p>
          <a:p>
            <a:pPr marL="0" indent="0">
              <a:buNone/>
            </a:pPr>
            <a:r>
              <a:rPr lang="en-US" sz="3200" b="1" dirty="0">
                <a:solidFill>
                  <a:srgbClr val="0000FF"/>
                </a:solidFill>
              </a:rPr>
              <a:t>2. Waveform Synthesis</a:t>
            </a:r>
            <a:r>
              <a:rPr lang="en-US" sz="3200" dirty="0"/>
              <a:t>: From the intermediate representation into waveform</a:t>
            </a:r>
          </a:p>
        </p:txBody>
      </p:sp>
      <p:pic>
        <p:nvPicPr>
          <p:cNvPr id="51204" name="Picture 5" descr="pgewave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105400"/>
            <a:ext cx="8688388"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5" name="Picture 6" descr="fig 8.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87036"/>
            <a:ext cx="9677400" cy="7039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Content Placeholder 6" descr="fig 8.2.jpg"/>
          <p:cNvPicPr>
            <a:picLocks noGrp="1" noChangeAspect="1"/>
          </p:cNvPicPr>
          <p:nvPr>
            <p:ph sz="quarter" idx="1"/>
          </p:nvPr>
        </p:nvPicPr>
        <p:blipFill>
          <a:blip r:embed="rId3">
            <a:extLst>
              <a:ext uri="{28A0092B-C50C-407E-A947-70E740481C1C}">
                <a14:useLocalDpi xmlns:a14="http://schemas.microsoft.com/office/drawing/2010/main" val="0"/>
              </a:ext>
            </a:extLst>
          </a:blip>
          <a:srcRect l="-5190" r="-5190"/>
          <a:stretch>
            <a:fillRect/>
          </a:stretch>
        </p:blipFill>
        <p:spPr>
          <a:xfrm>
            <a:off x="-1463040" y="0"/>
            <a:ext cx="12435840" cy="7315200"/>
          </a:xfrm>
        </p:spPr>
      </p:pic>
      <p:sp>
        <p:nvSpPr>
          <p:cNvPr id="6" name="Title 5"/>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Outline</a:t>
            </a:r>
          </a:p>
        </p:txBody>
      </p:sp>
      <p:sp>
        <p:nvSpPr>
          <p:cNvPr id="18435" name="Rectangle 3"/>
          <p:cNvSpPr>
            <a:spLocks noGrp="1" noChangeArrowheads="1"/>
          </p:cNvSpPr>
          <p:nvPr>
            <p:ph sz="quarter" idx="1"/>
          </p:nvPr>
        </p:nvSpPr>
        <p:spPr/>
        <p:txBody>
          <a:bodyPr/>
          <a:lstStyle/>
          <a:p>
            <a:r>
              <a:rPr lang="en-US" sz="2800" dirty="0">
                <a:solidFill>
                  <a:schemeClr val="bg1">
                    <a:lumMod val="50000"/>
                  </a:schemeClr>
                </a:solidFill>
              </a:rPr>
              <a:t>History of Speech Synthesis</a:t>
            </a:r>
          </a:p>
          <a:p>
            <a:r>
              <a:rPr lang="en-US" sz="2800" dirty="0">
                <a:solidFill>
                  <a:schemeClr val="bg1">
                    <a:lumMod val="50000"/>
                  </a:schemeClr>
                </a:solidFill>
              </a:rPr>
              <a:t>State of the Art Demos</a:t>
            </a:r>
          </a:p>
          <a:p>
            <a:r>
              <a:rPr lang="en-US" sz="2800" dirty="0">
                <a:solidFill>
                  <a:schemeClr val="bg1">
                    <a:lumMod val="50000"/>
                  </a:schemeClr>
                </a:solidFill>
              </a:rPr>
              <a:t>Brief Architectural Overview</a:t>
            </a:r>
          </a:p>
          <a:p>
            <a:r>
              <a:rPr lang="en-US" sz="2800" dirty="0"/>
              <a:t>Stage 1: Text Analysis</a:t>
            </a:r>
          </a:p>
          <a:p>
            <a:pPr lvl="1"/>
            <a:r>
              <a:rPr lang="en-US" sz="2800" b="1" dirty="0">
                <a:solidFill>
                  <a:srgbClr val="0000FF"/>
                </a:solidFill>
              </a:rPr>
              <a:t>Text Normalization</a:t>
            </a:r>
          </a:p>
          <a:p>
            <a:pPr lvl="1"/>
            <a:r>
              <a:rPr lang="en-US" sz="2800" dirty="0"/>
              <a:t>Phonetic Analysis</a:t>
            </a:r>
          </a:p>
          <a:p>
            <a:pPr lvl="2"/>
            <a:r>
              <a:rPr lang="en-US" dirty="0"/>
              <a:t>Letter-to-sound (grapheme-to-phoneme)</a:t>
            </a:r>
          </a:p>
          <a:p>
            <a:pPr lvl="1"/>
            <a:r>
              <a:rPr lang="en-US" sz="2800" dirty="0"/>
              <a:t>Prosodic Analysis</a:t>
            </a:r>
          </a:p>
          <a:p>
            <a:endParaRPr lang="en-US" dirty="0"/>
          </a:p>
        </p:txBody>
      </p:sp>
    </p:spTree>
    <p:extLst>
      <p:ext uri="{BB962C8B-B14F-4D97-AF65-F5344CB8AC3E}">
        <p14:creationId xmlns:p14="http://schemas.microsoft.com/office/powerpoint/2010/main" val="39019707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14400" y="274639"/>
            <a:ext cx="7772400" cy="715961"/>
          </a:xfrm>
        </p:spPr>
        <p:txBody>
          <a:bodyPr/>
          <a:lstStyle/>
          <a:p>
            <a:r>
              <a:rPr lang="en-US" dirty="0"/>
              <a:t>Text Normalization</a:t>
            </a:r>
          </a:p>
        </p:txBody>
      </p:sp>
      <p:sp>
        <p:nvSpPr>
          <p:cNvPr id="63491" name="Rectangle 3"/>
          <p:cNvSpPr>
            <a:spLocks noGrp="1" noChangeArrowheads="1"/>
          </p:cNvSpPr>
          <p:nvPr>
            <p:ph sz="quarter" idx="1"/>
          </p:nvPr>
        </p:nvSpPr>
        <p:spPr>
          <a:xfrm>
            <a:off x="533400" y="1295400"/>
            <a:ext cx="7772400" cy="4572000"/>
          </a:xfrm>
        </p:spPr>
        <p:txBody>
          <a:bodyPr/>
          <a:lstStyle/>
          <a:p>
            <a:pPr marL="0" indent="0">
              <a:buNone/>
            </a:pPr>
            <a:r>
              <a:rPr lang="en-US" dirty="0"/>
              <a:t>Analysis of raw text into pronounceable words:</a:t>
            </a:r>
          </a:p>
          <a:p>
            <a:endParaRPr lang="en-US" dirty="0"/>
          </a:p>
          <a:p>
            <a:endParaRPr lang="en-US" dirty="0"/>
          </a:p>
          <a:p>
            <a:endParaRPr lang="en-US" dirty="0"/>
          </a:p>
          <a:p>
            <a:endParaRPr lang="en-US" dirty="0"/>
          </a:p>
          <a:p>
            <a:pPr marL="0" indent="0">
              <a:buNone/>
            </a:pPr>
            <a:endParaRPr lang="en-US" dirty="0"/>
          </a:p>
          <a:p>
            <a:r>
              <a:rPr lang="en-US" dirty="0"/>
              <a:t>Sentence Tokenization</a:t>
            </a:r>
          </a:p>
          <a:p>
            <a:r>
              <a:rPr lang="en-US" dirty="0"/>
              <a:t>Text Normalization</a:t>
            </a:r>
          </a:p>
          <a:p>
            <a:pPr lvl="1"/>
            <a:r>
              <a:rPr lang="en-US" dirty="0"/>
              <a:t>Identify tokens in text</a:t>
            </a:r>
          </a:p>
          <a:p>
            <a:pPr lvl="1"/>
            <a:r>
              <a:rPr lang="en-US" dirty="0"/>
              <a:t>Chunk tokens into reasonably sized sections</a:t>
            </a:r>
          </a:p>
          <a:p>
            <a:pPr lvl="1"/>
            <a:r>
              <a:rPr lang="en-US" dirty="0"/>
              <a:t>Map tokens to words</a:t>
            </a:r>
          </a:p>
          <a:p>
            <a:pPr lvl="1"/>
            <a:r>
              <a:rPr lang="en-US" dirty="0"/>
              <a:t>Tag the words</a:t>
            </a:r>
          </a:p>
        </p:txBody>
      </p:sp>
      <p:pic>
        <p:nvPicPr>
          <p:cNvPr id="63492" name="Picture 4" descr="tt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 y="1828800"/>
            <a:ext cx="9304421"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a:t>Text Processing</a:t>
            </a:r>
          </a:p>
        </p:txBody>
      </p:sp>
      <p:sp>
        <p:nvSpPr>
          <p:cNvPr id="65539" name="Rectangle 3"/>
          <p:cNvSpPr>
            <a:spLocks noGrp="1" noChangeArrowheads="1"/>
          </p:cNvSpPr>
          <p:nvPr>
            <p:ph sz="quarter" idx="1"/>
          </p:nvPr>
        </p:nvSpPr>
        <p:spPr/>
        <p:txBody>
          <a:bodyPr/>
          <a:lstStyle/>
          <a:p>
            <a:r>
              <a:rPr lang="en-US" dirty="0"/>
              <a:t>He stole $100 million from the bank</a:t>
            </a:r>
          </a:p>
          <a:p>
            <a:r>
              <a:rPr lang="en-US" dirty="0"/>
              <a:t>It’s 13 St. Andrews St.</a:t>
            </a:r>
          </a:p>
          <a:p>
            <a:r>
              <a:rPr lang="en-US" dirty="0"/>
              <a:t>The home page is </a:t>
            </a:r>
            <a:r>
              <a:rPr lang="en-US" dirty="0">
                <a:hlinkClick r:id="rId3"/>
              </a:rPr>
              <a:t>http://www.stanford.edu</a:t>
            </a:r>
            <a:endParaRPr lang="en-US" dirty="0"/>
          </a:p>
          <a:p>
            <a:r>
              <a:rPr lang="en-US" dirty="0"/>
              <a:t>Yes, see you the following </a:t>
            </a:r>
            <a:r>
              <a:rPr lang="en-US" dirty="0" err="1"/>
              <a:t>tues</a:t>
            </a:r>
            <a:r>
              <a:rPr lang="en-US" dirty="0"/>
              <a:t>, that’s 11/12/01</a:t>
            </a:r>
          </a:p>
          <a:p>
            <a:r>
              <a:rPr lang="en-US" dirty="0"/>
              <a:t>IV:  four, fourth, I.V.</a:t>
            </a:r>
          </a:p>
          <a:p>
            <a:r>
              <a:rPr lang="en-US" dirty="0"/>
              <a:t>IRA:  I.R.A. or Ira</a:t>
            </a:r>
          </a:p>
          <a:p>
            <a:r>
              <a:rPr lang="en-US" dirty="0"/>
              <a:t>1750: seventeen fifty (date, address) or one thousand seven… (dollars)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t>Text Normalization Steps</a:t>
            </a:r>
          </a:p>
        </p:txBody>
      </p:sp>
      <p:sp>
        <p:nvSpPr>
          <p:cNvPr id="67587" name="Rectangle 3"/>
          <p:cNvSpPr>
            <a:spLocks noGrp="1" noChangeArrowheads="1"/>
          </p:cNvSpPr>
          <p:nvPr>
            <p:ph sz="quarter" idx="1"/>
          </p:nvPr>
        </p:nvSpPr>
        <p:spPr/>
        <p:txBody>
          <a:bodyPr/>
          <a:lstStyle/>
          <a:p>
            <a:pPr marL="514350" indent="-514350">
              <a:buFont typeface="+mj-lt"/>
              <a:buAutoNum type="arabicPeriod"/>
            </a:pPr>
            <a:r>
              <a:rPr lang="en-US" dirty="0"/>
              <a:t>Identify tokens in text</a:t>
            </a:r>
          </a:p>
          <a:p>
            <a:pPr marL="514350" indent="-514350">
              <a:buFont typeface="+mj-lt"/>
              <a:buAutoNum type="arabicPeriod"/>
            </a:pPr>
            <a:r>
              <a:rPr lang="en-US" dirty="0"/>
              <a:t>Chunk tokens </a:t>
            </a:r>
          </a:p>
          <a:p>
            <a:pPr marL="514350" indent="-514350">
              <a:buFont typeface="+mj-lt"/>
              <a:buAutoNum type="arabicPeriod"/>
            </a:pPr>
            <a:r>
              <a:rPr lang="en-US" dirty="0"/>
              <a:t>Identify types of tokens</a:t>
            </a:r>
          </a:p>
          <a:p>
            <a:pPr marL="514350" indent="-514350">
              <a:buFont typeface="+mj-lt"/>
              <a:buAutoNum type="arabicPeriod"/>
            </a:pPr>
            <a:r>
              <a:rPr lang="en-US" dirty="0"/>
              <a:t>Convert tokens to words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Dave Barry on TTS</a:t>
            </a:r>
          </a:p>
        </p:txBody>
      </p:sp>
      <p:sp>
        <p:nvSpPr>
          <p:cNvPr id="20483" name="Rectangle 3"/>
          <p:cNvSpPr>
            <a:spLocks noGrp="1" noChangeArrowheads="1"/>
          </p:cNvSpPr>
          <p:nvPr>
            <p:ph sz="quarter" idx="1"/>
          </p:nvPr>
        </p:nvSpPr>
        <p:spPr/>
        <p:txBody>
          <a:bodyPr/>
          <a:lstStyle/>
          <a:p>
            <a:pPr marL="0" indent="0">
              <a:buNone/>
            </a:pPr>
            <a:r>
              <a:rPr lang="en-US" sz="3200" dirty="0"/>
              <a:t>“And computers are getting smarter all the time; scientists tell us that soon they will be able to talk with us.</a:t>
            </a:r>
          </a:p>
          <a:p>
            <a:pPr marL="0" indent="0">
              <a:buNone/>
            </a:pPr>
            <a:r>
              <a:rPr lang="en-US" sz="3200" dirty="0"/>
              <a:t> (By “they”, I mean computers; I doubt scientists will ever be able to talk to us.)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t>Step 1: identify tokens and chunk</a:t>
            </a:r>
          </a:p>
        </p:txBody>
      </p:sp>
      <p:sp>
        <p:nvSpPr>
          <p:cNvPr id="69635" name="Rectangle 3"/>
          <p:cNvSpPr>
            <a:spLocks noGrp="1" noChangeArrowheads="1"/>
          </p:cNvSpPr>
          <p:nvPr>
            <p:ph sz="quarter" idx="1"/>
          </p:nvPr>
        </p:nvSpPr>
        <p:spPr/>
        <p:txBody>
          <a:bodyPr/>
          <a:lstStyle/>
          <a:p>
            <a:r>
              <a:rPr lang="en-US" sz="3200" dirty="0"/>
              <a:t>Whitespace can be viewed as separators</a:t>
            </a:r>
          </a:p>
          <a:p>
            <a:r>
              <a:rPr lang="en-US" sz="3200" dirty="0"/>
              <a:t>Punctuation can be separated from the raw tokens</a:t>
            </a:r>
          </a:p>
          <a:p>
            <a:r>
              <a:rPr lang="en-US" sz="3200" dirty="0"/>
              <a:t>For example, </a:t>
            </a:r>
            <a:r>
              <a:rPr lang="en-US" sz="3200" b="1" dirty="0"/>
              <a:t>Festival</a:t>
            </a:r>
            <a:r>
              <a:rPr lang="en-US" sz="3200" dirty="0"/>
              <a:t> converts text into </a:t>
            </a:r>
          </a:p>
          <a:p>
            <a:pPr lvl="1"/>
            <a:r>
              <a:rPr lang="en-US" sz="3200" dirty="0"/>
              <a:t>ordered list of tokens </a:t>
            </a:r>
          </a:p>
          <a:p>
            <a:pPr lvl="1"/>
            <a:r>
              <a:rPr lang="en-US" sz="3200" dirty="0"/>
              <a:t>each with features:</a:t>
            </a:r>
          </a:p>
          <a:p>
            <a:pPr lvl="2"/>
            <a:r>
              <a:rPr lang="en-US" sz="2800" dirty="0"/>
              <a:t>its own preceding whitespace</a:t>
            </a:r>
          </a:p>
          <a:p>
            <a:pPr lvl="2"/>
            <a:r>
              <a:rPr lang="en-US" sz="2800" dirty="0"/>
              <a:t>its own succeeding punctuation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t>Important issue in tokenization: end-of-utterance detection</a:t>
            </a:r>
          </a:p>
        </p:txBody>
      </p:sp>
      <p:sp>
        <p:nvSpPr>
          <p:cNvPr id="71683" name="Rectangle 3"/>
          <p:cNvSpPr>
            <a:spLocks noGrp="1" noChangeArrowheads="1"/>
          </p:cNvSpPr>
          <p:nvPr>
            <p:ph sz="quarter" idx="1"/>
          </p:nvPr>
        </p:nvSpPr>
        <p:spPr/>
        <p:txBody>
          <a:bodyPr/>
          <a:lstStyle/>
          <a:p>
            <a:r>
              <a:rPr lang="en-US" sz="3200" dirty="0"/>
              <a:t>Relatively simple if utterance ends in ?!</a:t>
            </a:r>
          </a:p>
          <a:p>
            <a:r>
              <a:rPr lang="en-US" sz="3200" dirty="0"/>
              <a:t>But what about ambiguity of “.”?</a:t>
            </a:r>
          </a:p>
          <a:p>
            <a:r>
              <a:rPr lang="en-US" sz="3200" dirty="0"/>
              <a:t>Ambiguous between end-of-utterance, end-of-abbreviation, and both</a:t>
            </a:r>
          </a:p>
          <a:p>
            <a:pPr lvl="1"/>
            <a:r>
              <a:rPr lang="en-US" sz="3200" dirty="0">
                <a:solidFill>
                  <a:srgbClr val="008000"/>
                </a:solidFill>
              </a:rPr>
              <a:t>My place on Main St. is around the corner.</a:t>
            </a:r>
          </a:p>
          <a:p>
            <a:pPr lvl="1"/>
            <a:r>
              <a:rPr lang="en-US" sz="3200" dirty="0">
                <a:solidFill>
                  <a:srgbClr val="008000"/>
                </a:solidFill>
              </a:rPr>
              <a:t>I live at 123 Main St.</a:t>
            </a:r>
          </a:p>
          <a:p>
            <a:pPr lvl="1"/>
            <a:r>
              <a:rPr lang="en-US" sz="3200" dirty="0"/>
              <a:t>(Not </a:t>
            </a:r>
            <a:r>
              <a:rPr lang="en-US" sz="3200" dirty="0">
                <a:solidFill>
                  <a:srgbClr val="008000"/>
                </a:solidFill>
              </a:rPr>
              <a:t>“I live at 151 Main St..”</a:t>
            </a:r>
            <a:r>
              <a:rPr lang="en-US" sz="3200" dirty="0">
                <a:solidFill>
                  <a:srgbClr val="000000"/>
                </a:solidFill>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a:t>Rules/features for end-of-utterance detection</a:t>
            </a:r>
          </a:p>
        </p:txBody>
      </p:sp>
      <p:sp>
        <p:nvSpPr>
          <p:cNvPr id="73731" name="Rectangle 3"/>
          <p:cNvSpPr>
            <a:spLocks noGrp="1" noChangeArrowheads="1"/>
          </p:cNvSpPr>
          <p:nvPr>
            <p:ph sz="quarter" idx="1"/>
          </p:nvPr>
        </p:nvSpPr>
        <p:spPr>
          <a:xfrm>
            <a:off x="914400" y="2209800"/>
            <a:ext cx="7772400" cy="3810000"/>
          </a:xfrm>
        </p:spPr>
        <p:txBody>
          <a:bodyPr/>
          <a:lstStyle/>
          <a:p>
            <a:r>
              <a:rPr lang="en-US" sz="3200" dirty="0"/>
              <a:t>A dot with one or two letters is an abbrev</a:t>
            </a:r>
          </a:p>
          <a:p>
            <a:r>
              <a:rPr lang="en-US" sz="3200" dirty="0"/>
              <a:t>A dot with 3 cap letters is an abbrev.</a:t>
            </a:r>
          </a:p>
          <a:p>
            <a:r>
              <a:rPr lang="en-US" sz="3200" dirty="0"/>
              <a:t>An abbrev followed by 2 spaces and a capital letter is an end-of-utterance</a:t>
            </a:r>
          </a:p>
          <a:p>
            <a:r>
              <a:rPr lang="en-US" sz="3200" dirty="0"/>
              <a:t>Non-</a:t>
            </a:r>
            <a:r>
              <a:rPr lang="en-US" sz="3200" dirty="0" err="1"/>
              <a:t>abbrevs</a:t>
            </a:r>
            <a:r>
              <a:rPr lang="en-US" sz="3200" dirty="0"/>
              <a:t> followed by capitalized word are breaks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Simple Decision Tree</a:t>
            </a:r>
          </a:p>
        </p:txBody>
      </p:sp>
      <p:sp>
        <p:nvSpPr>
          <p:cNvPr id="5" name="Content Placeholder 4"/>
          <p:cNvSpPr>
            <a:spLocks noGrp="1"/>
          </p:cNvSpPr>
          <p:nvPr>
            <p:ph sz="quarter" idx="1"/>
          </p:nvPr>
        </p:nvSpPr>
        <p:spPr/>
        <p:txBody>
          <a:bodyPr/>
          <a:lstStyle/>
          <a:p>
            <a:endParaRPr lang="en-US"/>
          </a:p>
        </p:txBody>
      </p:sp>
      <p:pic>
        <p:nvPicPr>
          <p:cNvPr id="75779" name="Picture 3" descr="periodD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28800"/>
            <a:ext cx="5392738" cy="444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274639"/>
            <a:ext cx="8686800" cy="944561"/>
          </a:xfrm>
        </p:spPr>
        <p:txBody>
          <a:bodyPr/>
          <a:lstStyle/>
          <a:p>
            <a:r>
              <a:rPr lang="en-US" dirty="0"/>
              <a:t>The Festival hand-built decision tree for end-of-utterance</a:t>
            </a:r>
          </a:p>
        </p:txBody>
      </p:sp>
      <p:sp>
        <p:nvSpPr>
          <p:cNvPr id="79875" name="Rectangle 3"/>
          <p:cNvSpPr>
            <a:spLocks noGrp="1" noChangeArrowheads="1"/>
          </p:cNvSpPr>
          <p:nvPr>
            <p:ph sz="quarter" idx="1"/>
          </p:nvPr>
        </p:nvSpPr>
        <p:spPr>
          <a:xfrm>
            <a:off x="304800" y="1295400"/>
            <a:ext cx="9144000" cy="4572000"/>
          </a:xfrm>
        </p:spPr>
        <p:txBody>
          <a:bodyPr/>
          <a:lstStyle/>
          <a:p>
            <a:pPr marL="0" indent="0">
              <a:lnSpc>
                <a:spcPct val="80000"/>
              </a:lnSpc>
              <a:buNone/>
            </a:pPr>
            <a:r>
              <a:rPr lang="en-US" sz="1800" dirty="0"/>
              <a:t>((</a:t>
            </a:r>
            <a:r>
              <a:rPr lang="en-US" sz="1800" dirty="0" err="1"/>
              <a:t>n.whitespace</a:t>
            </a:r>
            <a:r>
              <a:rPr lang="en-US" sz="1800" dirty="0"/>
              <a:t> matches ".*\n.*\n[ \n]*") ;; A significant break in text</a:t>
            </a:r>
          </a:p>
          <a:p>
            <a:pPr marL="0" indent="0">
              <a:lnSpc>
                <a:spcPct val="80000"/>
              </a:lnSpc>
              <a:buNone/>
            </a:pPr>
            <a:r>
              <a:rPr lang="en-US" sz="1800" dirty="0"/>
              <a:t>  ((1))</a:t>
            </a:r>
          </a:p>
          <a:p>
            <a:pPr marL="0" indent="0">
              <a:lnSpc>
                <a:spcPct val="80000"/>
              </a:lnSpc>
              <a:buNone/>
            </a:pPr>
            <a:r>
              <a:rPr lang="en-US" sz="1800" dirty="0"/>
              <a:t>  ((</a:t>
            </a:r>
            <a:r>
              <a:rPr lang="en-US" sz="1800" dirty="0" err="1"/>
              <a:t>punc</a:t>
            </a:r>
            <a:r>
              <a:rPr lang="en-US" sz="1800" dirty="0"/>
              <a:t> in ("?" ":" "!"))</a:t>
            </a:r>
          </a:p>
          <a:p>
            <a:pPr marL="0" indent="0">
              <a:lnSpc>
                <a:spcPct val="80000"/>
              </a:lnSpc>
              <a:buNone/>
            </a:pPr>
            <a:r>
              <a:rPr lang="en-US" sz="1800" dirty="0"/>
              <a:t>   ((1))</a:t>
            </a:r>
          </a:p>
          <a:p>
            <a:pPr marL="0" indent="0">
              <a:lnSpc>
                <a:spcPct val="80000"/>
              </a:lnSpc>
              <a:buNone/>
            </a:pPr>
            <a:r>
              <a:rPr lang="en-US" sz="1800" dirty="0"/>
              <a:t>   ((</a:t>
            </a:r>
            <a:r>
              <a:rPr lang="en-US" sz="1800" dirty="0" err="1"/>
              <a:t>punc</a:t>
            </a:r>
            <a:r>
              <a:rPr lang="en-US" sz="1800" dirty="0"/>
              <a:t> is ".") </a:t>
            </a:r>
          </a:p>
          <a:p>
            <a:pPr marL="0" indent="0">
              <a:lnSpc>
                <a:spcPct val="80000"/>
              </a:lnSpc>
              <a:buNone/>
            </a:pPr>
            <a:r>
              <a:rPr lang="en-US" sz="1800" dirty="0"/>
              <a:t>    ;; This is to distinguish abbreviations </a:t>
            </a:r>
            <a:r>
              <a:rPr lang="en-US" sz="1800" dirty="0" err="1"/>
              <a:t>vs</a:t>
            </a:r>
            <a:r>
              <a:rPr lang="en-US" sz="1800" dirty="0"/>
              <a:t> periods</a:t>
            </a:r>
          </a:p>
          <a:p>
            <a:pPr marL="0" indent="0">
              <a:lnSpc>
                <a:spcPct val="80000"/>
              </a:lnSpc>
              <a:buNone/>
            </a:pPr>
            <a:r>
              <a:rPr lang="en-US" sz="1800" dirty="0"/>
              <a:t>    ;; These are heuristics</a:t>
            </a:r>
          </a:p>
          <a:p>
            <a:pPr marL="0" indent="0">
              <a:lnSpc>
                <a:spcPct val="80000"/>
              </a:lnSpc>
              <a:buNone/>
            </a:pPr>
            <a:r>
              <a:rPr lang="en-US" sz="1800" dirty="0"/>
              <a:t>    ((name matches "\\(.*\\..*\\|[A-Z][A-</a:t>
            </a:r>
            <a:r>
              <a:rPr lang="en-US" sz="1800" dirty="0" err="1"/>
              <a:t>Za</a:t>
            </a:r>
            <a:r>
              <a:rPr lang="en-US" sz="1800" dirty="0"/>
              <a:t>-z]?[A-</a:t>
            </a:r>
            <a:r>
              <a:rPr lang="en-US" sz="1800" dirty="0" err="1"/>
              <a:t>Za</a:t>
            </a:r>
            <a:r>
              <a:rPr lang="en-US" sz="1800" dirty="0"/>
              <a:t>-z]?\\|</a:t>
            </a:r>
            <a:r>
              <a:rPr lang="en-US" sz="1800" dirty="0" err="1"/>
              <a:t>etc</a:t>
            </a:r>
            <a:r>
              <a:rPr lang="en-US" sz="1800" dirty="0"/>
              <a:t>\\)")</a:t>
            </a:r>
          </a:p>
          <a:p>
            <a:pPr marL="0" indent="0">
              <a:lnSpc>
                <a:spcPct val="80000"/>
              </a:lnSpc>
              <a:buNone/>
            </a:pPr>
            <a:r>
              <a:rPr lang="en-US" sz="1800" dirty="0"/>
              <a:t>     ((</a:t>
            </a:r>
            <a:r>
              <a:rPr lang="en-US" sz="1800" dirty="0" err="1"/>
              <a:t>n.whitespace</a:t>
            </a:r>
            <a:r>
              <a:rPr lang="en-US" sz="1800" dirty="0"/>
              <a:t> is " ")  </a:t>
            </a:r>
          </a:p>
          <a:p>
            <a:pPr marL="0" indent="0">
              <a:lnSpc>
                <a:spcPct val="80000"/>
              </a:lnSpc>
              <a:buNone/>
            </a:pPr>
            <a:r>
              <a:rPr lang="en-US" sz="1800" dirty="0"/>
              <a:t>      ((0))                ;; if abbrev, single space enough for break</a:t>
            </a:r>
          </a:p>
          <a:p>
            <a:pPr marL="0" indent="0">
              <a:lnSpc>
                <a:spcPct val="80000"/>
              </a:lnSpc>
              <a:buNone/>
            </a:pPr>
            <a:r>
              <a:rPr lang="en-US" sz="1800" dirty="0"/>
              <a:t>      ((</a:t>
            </a:r>
            <a:r>
              <a:rPr lang="en-US" sz="1800" dirty="0" err="1"/>
              <a:t>n.name</a:t>
            </a:r>
            <a:r>
              <a:rPr lang="en-US" sz="1800" dirty="0"/>
              <a:t> matches "[A-Z].*")</a:t>
            </a:r>
          </a:p>
          <a:p>
            <a:pPr marL="0" indent="0">
              <a:lnSpc>
                <a:spcPct val="80000"/>
              </a:lnSpc>
              <a:buNone/>
            </a:pPr>
            <a:r>
              <a:rPr lang="en-US" sz="1800" dirty="0"/>
              <a:t>       ((1))</a:t>
            </a:r>
          </a:p>
          <a:p>
            <a:pPr marL="0" indent="0">
              <a:lnSpc>
                <a:spcPct val="80000"/>
              </a:lnSpc>
              <a:buNone/>
            </a:pPr>
            <a:r>
              <a:rPr lang="en-US" sz="1800" dirty="0"/>
              <a:t>       ((0))))</a:t>
            </a:r>
          </a:p>
          <a:p>
            <a:pPr marL="0" indent="0">
              <a:lnSpc>
                <a:spcPct val="80000"/>
              </a:lnSpc>
              <a:buNone/>
            </a:pPr>
            <a:r>
              <a:rPr lang="en-US" sz="1800" dirty="0"/>
              <a:t>     ((</a:t>
            </a:r>
            <a:r>
              <a:rPr lang="en-US" sz="1800" dirty="0" err="1"/>
              <a:t>n.whitespace</a:t>
            </a:r>
            <a:r>
              <a:rPr lang="en-US" sz="1800" dirty="0"/>
              <a:t> is " ")  ;; if it doesn't look like an abbreviation</a:t>
            </a:r>
          </a:p>
          <a:p>
            <a:pPr marL="0" indent="0">
              <a:lnSpc>
                <a:spcPct val="80000"/>
              </a:lnSpc>
              <a:buNone/>
            </a:pPr>
            <a:r>
              <a:rPr lang="en-US" sz="1800" dirty="0"/>
              <a:t>      ((</a:t>
            </a:r>
            <a:r>
              <a:rPr lang="en-US" sz="1800" dirty="0" err="1"/>
              <a:t>n.name</a:t>
            </a:r>
            <a:r>
              <a:rPr lang="en-US" sz="1800" dirty="0"/>
              <a:t> matches "[A-Z].*")  ;; single sp. + non-cap is no break</a:t>
            </a:r>
          </a:p>
          <a:p>
            <a:pPr marL="0" indent="0">
              <a:lnSpc>
                <a:spcPct val="80000"/>
              </a:lnSpc>
              <a:buNone/>
            </a:pPr>
            <a:r>
              <a:rPr lang="en-US" sz="1800" dirty="0"/>
              <a:t>       ((1))</a:t>
            </a:r>
          </a:p>
          <a:p>
            <a:pPr marL="0" indent="0">
              <a:lnSpc>
                <a:spcPct val="80000"/>
              </a:lnSpc>
              <a:buNone/>
            </a:pPr>
            <a:r>
              <a:rPr lang="en-US" sz="1800" dirty="0"/>
              <a:t>       ((0)))</a:t>
            </a:r>
          </a:p>
          <a:p>
            <a:pPr marL="0" indent="0">
              <a:lnSpc>
                <a:spcPct val="80000"/>
              </a:lnSpc>
              <a:buNone/>
            </a:pPr>
            <a:r>
              <a:rPr lang="en-US" sz="1800" dirty="0"/>
              <a:t>      ((1))))</a:t>
            </a:r>
          </a:p>
          <a:p>
            <a:pPr marL="0" indent="0">
              <a:lnSpc>
                <a:spcPct val="80000"/>
              </a:lnSpc>
              <a:buNone/>
            </a:pPr>
            <a:r>
              <a:rPr lang="en-US" sz="1800" dirty="0"/>
              <a:t>    ((0)))))</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a:t>Problems with the previous decision tree</a:t>
            </a:r>
          </a:p>
        </p:txBody>
      </p:sp>
      <p:sp>
        <p:nvSpPr>
          <p:cNvPr id="81923" name="Rectangle 3"/>
          <p:cNvSpPr>
            <a:spLocks noGrp="1" noChangeArrowheads="1"/>
          </p:cNvSpPr>
          <p:nvPr>
            <p:ph sz="quarter" idx="1"/>
          </p:nvPr>
        </p:nvSpPr>
        <p:spPr/>
        <p:txBody>
          <a:bodyPr/>
          <a:lstStyle/>
          <a:p>
            <a:r>
              <a:rPr lang="en-US" sz="3200" dirty="0"/>
              <a:t>Fails for</a:t>
            </a:r>
          </a:p>
          <a:p>
            <a:pPr lvl="1"/>
            <a:r>
              <a:rPr lang="en-US" sz="3200" dirty="0"/>
              <a:t>Cog. Sci. Newsletter</a:t>
            </a:r>
          </a:p>
          <a:p>
            <a:pPr lvl="1"/>
            <a:r>
              <a:rPr lang="en-US" sz="3200" dirty="0"/>
              <a:t>Lots of cases at end of line.</a:t>
            </a:r>
          </a:p>
          <a:p>
            <a:pPr lvl="1"/>
            <a:r>
              <a:rPr lang="en-US" sz="3200" dirty="0"/>
              <a:t>Badly spaced/capitalized sentences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More sophisticated decision tree features</a:t>
            </a:r>
          </a:p>
        </p:txBody>
      </p:sp>
      <p:sp>
        <p:nvSpPr>
          <p:cNvPr id="83971" name="Rectangle 3"/>
          <p:cNvSpPr>
            <a:spLocks noGrp="1" noChangeArrowheads="1"/>
          </p:cNvSpPr>
          <p:nvPr>
            <p:ph sz="quarter" idx="1"/>
          </p:nvPr>
        </p:nvSpPr>
        <p:spPr/>
        <p:txBody>
          <a:bodyPr/>
          <a:lstStyle/>
          <a:p>
            <a:r>
              <a:rPr lang="en-US" dirty="0" err="1"/>
              <a:t>Prob</a:t>
            </a:r>
            <a:r>
              <a:rPr lang="en-US" dirty="0"/>
              <a:t>(word with “.” occurs at end-of-s)</a:t>
            </a:r>
          </a:p>
          <a:p>
            <a:r>
              <a:rPr lang="en-US" dirty="0" err="1"/>
              <a:t>Prob</a:t>
            </a:r>
            <a:r>
              <a:rPr lang="en-US" dirty="0"/>
              <a:t>(word after “.” occurs at begin-of-s)</a:t>
            </a:r>
          </a:p>
          <a:p>
            <a:r>
              <a:rPr lang="en-US" dirty="0"/>
              <a:t>Length of word with “.”</a:t>
            </a:r>
          </a:p>
          <a:p>
            <a:r>
              <a:rPr lang="en-US" dirty="0"/>
              <a:t>Length of word after “.”</a:t>
            </a:r>
          </a:p>
          <a:p>
            <a:r>
              <a:rPr lang="en-US" dirty="0"/>
              <a:t>Case of word with “.”: Upper, Lower, Cap, Number</a:t>
            </a:r>
          </a:p>
          <a:p>
            <a:r>
              <a:rPr lang="en-US" dirty="0"/>
              <a:t>Case of word after “.”: Upper, Lower, Cap, Number</a:t>
            </a:r>
          </a:p>
          <a:p>
            <a:r>
              <a:rPr lang="en-US" dirty="0"/>
              <a:t>Punctuation after “.” (if any)</a:t>
            </a:r>
          </a:p>
          <a:p>
            <a:r>
              <a:rPr lang="en-US" dirty="0"/>
              <a:t>Abbreviation class of word with “.” (month name, unit-of-measure, title, address name, </a:t>
            </a:r>
            <a:r>
              <a:rPr lang="en-US" dirty="0" err="1"/>
              <a:t>etc</a:t>
            </a:r>
            <a:r>
              <a:rPr lang="en-US" dirty="0"/>
              <a:t>)</a:t>
            </a:r>
          </a:p>
        </p:txBody>
      </p:sp>
      <p:sp>
        <p:nvSpPr>
          <p:cNvPr id="83972" name="Rectangle 4"/>
          <p:cNvSpPr>
            <a:spLocks noChangeArrowheads="1"/>
          </p:cNvSpPr>
          <p:nvPr/>
        </p:nvSpPr>
        <p:spPr bwMode="auto">
          <a:xfrm>
            <a:off x="5513388" y="6394450"/>
            <a:ext cx="241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From Richard Sproat slides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Sproat EOS tree</a:t>
            </a:r>
          </a:p>
        </p:txBody>
      </p:sp>
      <p:sp>
        <p:nvSpPr>
          <p:cNvPr id="5" name="Content Placeholder 4"/>
          <p:cNvSpPr>
            <a:spLocks noGrp="1"/>
          </p:cNvSpPr>
          <p:nvPr>
            <p:ph sz="quarter" idx="1"/>
          </p:nvPr>
        </p:nvSpPr>
        <p:spPr/>
        <p:txBody>
          <a:bodyPr/>
          <a:lstStyle/>
          <a:p>
            <a:endParaRPr lang="en-US"/>
          </a:p>
        </p:txBody>
      </p:sp>
      <p:sp>
        <p:nvSpPr>
          <p:cNvPr id="96260" name="Rectangle 5"/>
          <p:cNvSpPr>
            <a:spLocks noChangeArrowheads="1"/>
          </p:cNvSpPr>
          <p:nvPr/>
        </p:nvSpPr>
        <p:spPr bwMode="auto">
          <a:xfrm>
            <a:off x="3124200" y="6521450"/>
            <a:ext cx="241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From Richard Sproat slides</a:t>
            </a:r>
          </a:p>
        </p:txBody>
      </p:sp>
      <p:pic>
        <p:nvPicPr>
          <p:cNvPr id="96261" name="Picture 6" descr="sproateosd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6257925" cy="414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914400" y="274639"/>
            <a:ext cx="7772400" cy="1020761"/>
          </a:xfrm>
        </p:spPr>
        <p:txBody>
          <a:bodyPr/>
          <a:lstStyle/>
          <a:p>
            <a:r>
              <a:rPr lang="en-US" dirty="0"/>
              <a:t>Some good references on end-of-sentence detection</a:t>
            </a:r>
          </a:p>
        </p:txBody>
      </p:sp>
      <p:sp>
        <p:nvSpPr>
          <p:cNvPr id="98307" name="Rectangle 3"/>
          <p:cNvSpPr>
            <a:spLocks noGrp="1" noChangeArrowheads="1"/>
          </p:cNvSpPr>
          <p:nvPr>
            <p:ph sz="quarter" idx="1"/>
          </p:nvPr>
        </p:nvSpPr>
        <p:spPr/>
        <p:txBody>
          <a:bodyPr/>
          <a:lstStyle/>
          <a:p>
            <a:pPr marL="0" indent="0">
              <a:buNone/>
            </a:pPr>
            <a:r>
              <a:rPr lang="en-US" sz="2800" dirty="0"/>
              <a:t>David Palmer and Marti Hearst. 1997. Adaptive Multilingual Sentence Boundary Disambiguation. Computational Linguistics 23, 2. 241-267.</a:t>
            </a:r>
          </a:p>
          <a:p>
            <a:pPr marL="0" indent="0">
              <a:buNone/>
            </a:pPr>
            <a:endParaRPr lang="en-US" sz="2800" dirty="0"/>
          </a:p>
          <a:p>
            <a:pPr marL="0" indent="0">
              <a:buNone/>
            </a:pPr>
            <a:r>
              <a:rPr lang="en-US" sz="2800" dirty="0"/>
              <a:t>David Palmer. 2000. </a:t>
            </a:r>
            <a:r>
              <a:rPr lang="en-US" sz="2800" dirty="0" err="1"/>
              <a:t>Tokenisation</a:t>
            </a:r>
            <a:r>
              <a:rPr lang="en-US" sz="2800" dirty="0"/>
              <a:t> and Sentence Segmentation. In “Handbook of Natural Language Processing”, edited by Dale, </a:t>
            </a:r>
            <a:r>
              <a:rPr lang="en-US" sz="2800" dirty="0" err="1"/>
              <a:t>Moisl</a:t>
            </a:r>
            <a:r>
              <a:rPr lang="en-US" sz="2800" dirty="0"/>
              <a:t>, Somers.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52400" y="274639"/>
            <a:ext cx="8534400" cy="1143000"/>
          </a:xfrm>
        </p:spPr>
        <p:txBody>
          <a:bodyPr/>
          <a:lstStyle/>
          <a:p>
            <a:r>
              <a:rPr lang="en-US" dirty="0"/>
              <a:t>Steps 3+4: Identify Types of Tokens, and Convert Tokens to Words</a:t>
            </a:r>
          </a:p>
        </p:txBody>
      </p:sp>
      <p:sp>
        <p:nvSpPr>
          <p:cNvPr id="691203" name="Rectangle 3"/>
          <p:cNvSpPr>
            <a:spLocks noGrp="1" noChangeArrowheads="1"/>
          </p:cNvSpPr>
          <p:nvPr>
            <p:ph sz="quarter" idx="1"/>
          </p:nvPr>
        </p:nvSpPr>
        <p:spPr/>
        <p:txBody>
          <a:bodyPr/>
          <a:lstStyle/>
          <a:p>
            <a:r>
              <a:rPr lang="en-US" sz="3200" dirty="0"/>
              <a:t>Pronunciation of numbers often depends on type. Three ways to pronounce 1776:</a:t>
            </a:r>
          </a:p>
          <a:p>
            <a:pPr marL="319088" lvl="1" indent="0">
              <a:buNone/>
            </a:pPr>
            <a:r>
              <a:rPr lang="en-US" sz="3200" b="1" dirty="0">
                <a:solidFill>
                  <a:srgbClr val="0000FF"/>
                </a:solidFill>
              </a:rPr>
              <a:t>Date</a:t>
            </a:r>
            <a:r>
              <a:rPr lang="en-US" sz="3200" dirty="0"/>
              <a:t>: seventeen seventy six</a:t>
            </a:r>
          </a:p>
          <a:p>
            <a:pPr marL="319088" lvl="1" indent="0">
              <a:buNone/>
            </a:pPr>
            <a:r>
              <a:rPr lang="en-US" sz="3200" b="1" dirty="0">
                <a:solidFill>
                  <a:srgbClr val="0000FF"/>
                </a:solidFill>
              </a:rPr>
              <a:t>Phone number</a:t>
            </a:r>
            <a:r>
              <a:rPr lang="en-US" sz="3200" dirty="0"/>
              <a:t>: one seven seven six</a:t>
            </a:r>
          </a:p>
          <a:p>
            <a:pPr marL="319088" lvl="1" indent="0">
              <a:buNone/>
            </a:pPr>
            <a:r>
              <a:rPr lang="en-US" sz="3200" b="1" dirty="0">
                <a:solidFill>
                  <a:srgbClr val="0000FF"/>
                </a:solidFill>
              </a:rPr>
              <a:t>Quantifier</a:t>
            </a:r>
            <a:r>
              <a:rPr lang="en-US" sz="3200" dirty="0"/>
              <a:t>: one thousand seven hundred (and) seventy six</a:t>
            </a:r>
          </a:p>
          <a:p>
            <a:pPr lvl="1"/>
            <a:endParaRPr lang="en-US" sz="3200" dirty="0"/>
          </a:p>
          <a:p>
            <a:pPr lvl="1"/>
            <a:r>
              <a:rPr lang="en-US" sz="3200" dirty="0"/>
              <a:t>Also:</a:t>
            </a:r>
          </a:p>
          <a:p>
            <a:pPr lvl="2"/>
            <a:r>
              <a:rPr lang="en-US" sz="2800" dirty="0"/>
              <a:t>25    </a:t>
            </a:r>
            <a:r>
              <a:rPr lang="en-US" sz="2800" b="1" dirty="0">
                <a:solidFill>
                  <a:srgbClr val="0000FF"/>
                </a:solidFill>
              </a:rPr>
              <a:t>Day</a:t>
            </a:r>
            <a:r>
              <a:rPr lang="en-US" sz="2800" dirty="0"/>
              <a:t>: twenty-fifth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1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12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12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12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120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1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History of TTS</a:t>
            </a:r>
          </a:p>
        </p:txBody>
      </p:sp>
      <p:sp>
        <p:nvSpPr>
          <p:cNvPr id="22531" name="Rectangle 3"/>
          <p:cNvSpPr>
            <a:spLocks noGrp="1" noChangeArrowheads="1"/>
          </p:cNvSpPr>
          <p:nvPr>
            <p:ph sz="quarter" idx="1"/>
          </p:nvPr>
        </p:nvSpPr>
        <p:spPr/>
        <p:txBody>
          <a:bodyPr/>
          <a:lstStyle/>
          <a:p>
            <a:r>
              <a:rPr lang="en-US" dirty="0"/>
              <a:t>Pictures and some text from </a:t>
            </a:r>
            <a:r>
              <a:rPr lang="en-US" dirty="0" err="1"/>
              <a:t>Hartmut</a:t>
            </a:r>
            <a:r>
              <a:rPr lang="en-US" dirty="0"/>
              <a:t> </a:t>
            </a:r>
            <a:r>
              <a:rPr lang="en-US" dirty="0" err="1"/>
              <a:t>Traunmüller</a:t>
            </a:r>
            <a:r>
              <a:rPr lang="ja-JP" altLang="en-US" dirty="0"/>
              <a:t>’</a:t>
            </a:r>
            <a:r>
              <a:rPr lang="en-US" dirty="0"/>
              <a:t>s web site:</a:t>
            </a:r>
          </a:p>
          <a:p>
            <a:pPr marL="319088" lvl="1" indent="0">
              <a:buNone/>
            </a:pPr>
            <a:r>
              <a:rPr lang="en-US" dirty="0">
                <a:hlinkClick r:id="rId3"/>
              </a:rPr>
              <a:t>http://www.ling.su.se/staff/hartmut/kemplne.htm</a:t>
            </a:r>
            <a:endParaRPr lang="en-US" dirty="0"/>
          </a:p>
          <a:p>
            <a:r>
              <a:rPr lang="en-US" dirty="0"/>
              <a:t>Von </a:t>
            </a:r>
            <a:r>
              <a:rPr lang="en-US" dirty="0" err="1"/>
              <a:t>Kempeln</a:t>
            </a:r>
            <a:r>
              <a:rPr lang="en-US" dirty="0"/>
              <a:t> 1780 b. Bratislava 1734 d. Vienna 1804</a:t>
            </a:r>
          </a:p>
          <a:p>
            <a:r>
              <a:rPr lang="en-US" dirty="0"/>
              <a:t>Leather resonator manipulated by the operator to try and copy vocal tract configuration during sonorants (vowels, glides, nasals)</a:t>
            </a:r>
          </a:p>
          <a:p>
            <a:r>
              <a:rPr lang="en-US" dirty="0"/>
              <a:t>Bellows provided air stream, counterweight provided inhalation</a:t>
            </a:r>
          </a:p>
          <a:p>
            <a:r>
              <a:rPr lang="en-US" dirty="0"/>
              <a:t>Vibrating reed produced periodic pressure wave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76200"/>
            <a:ext cx="9144000" cy="715961"/>
          </a:xfrm>
        </p:spPr>
        <p:txBody>
          <a:bodyPr/>
          <a:lstStyle/>
          <a:p>
            <a:r>
              <a:rPr lang="en-US" sz="3800" dirty="0"/>
              <a:t>Festival rule for dealing with “$1.2 million”</a:t>
            </a:r>
          </a:p>
        </p:txBody>
      </p:sp>
      <p:sp>
        <p:nvSpPr>
          <p:cNvPr id="102403" name="Rectangle 3"/>
          <p:cNvSpPr>
            <a:spLocks noGrp="1" noChangeArrowheads="1"/>
          </p:cNvSpPr>
          <p:nvPr>
            <p:ph sz="quarter" idx="1"/>
          </p:nvPr>
        </p:nvSpPr>
        <p:spPr>
          <a:xfrm>
            <a:off x="0" y="1066800"/>
            <a:ext cx="9144000" cy="4572000"/>
          </a:xfrm>
        </p:spPr>
        <p:txBody>
          <a:bodyPr/>
          <a:lstStyle/>
          <a:p>
            <a:pPr marL="0" indent="0">
              <a:lnSpc>
                <a:spcPct val="80000"/>
              </a:lnSpc>
              <a:buNone/>
            </a:pPr>
            <a:r>
              <a:rPr lang="en-US" sz="2400" dirty="0"/>
              <a:t>(define (</a:t>
            </a:r>
            <a:r>
              <a:rPr lang="en-US" sz="2400" dirty="0" err="1"/>
              <a:t>token_to_words</a:t>
            </a:r>
            <a:r>
              <a:rPr lang="en-US" sz="2400" dirty="0"/>
              <a:t> </a:t>
            </a:r>
            <a:r>
              <a:rPr lang="en-US" sz="2400" dirty="0" err="1"/>
              <a:t>utt</a:t>
            </a:r>
            <a:r>
              <a:rPr lang="en-US" sz="2400" dirty="0"/>
              <a:t> token name)</a:t>
            </a:r>
          </a:p>
          <a:p>
            <a:pPr marL="0" indent="0">
              <a:lnSpc>
                <a:spcPct val="80000"/>
              </a:lnSpc>
              <a:buNone/>
            </a:pPr>
            <a:r>
              <a:rPr lang="en-US" sz="2400" dirty="0"/>
              <a:t> (</a:t>
            </a:r>
            <a:r>
              <a:rPr lang="en-US" sz="2400" dirty="0" err="1"/>
              <a:t>cond</a:t>
            </a:r>
            <a:endParaRPr lang="en-US" sz="2400" dirty="0"/>
          </a:p>
          <a:p>
            <a:pPr marL="0" indent="0">
              <a:lnSpc>
                <a:spcPct val="80000"/>
              </a:lnSpc>
              <a:buNone/>
            </a:pPr>
            <a:r>
              <a:rPr lang="en-US" sz="2400" dirty="0"/>
              <a:t>  ((and (string-matches name "\\$[0-9,]+\\(\\.[0-9]+\\)?")</a:t>
            </a:r>
          </a:p>
          <a:p>
            <a:pPr marL="0" indent="0">
              <a:lnSpc>
                <a:spcPct val="80000"/>
              </a:lnSpc>
              <a:buNone/>
            </a:pPr>
            <a:r>
              <a:rPr lang="en-US" sz="2400" dirty="0"/>
              <a:t>        (string-matches (</a:t>
            </a:r>
            <a:r>
              <a:rPr lang="en-US" sz="2400" dirty="0" err="1"/>
              <a:t>utt.streamitem.feat</a:t>
            </a:r>
            <a:r>
              <a:rPr lang="en-US" sz="2400" dirty="0"/>
              <a:t> </a:t>
            </a:r>
            <a:r>
              <a:rPr lang="en-US" sz="2400" dirty="0" err="1"/>
              <a:t>utt</a:t>
            </a:r>
            <a:r>
              <a:rPr lang="en-US" sz="2400" dirty="0"/>
              <a:t> token "</a:t>
            </a:r>
            <a:r>
              <a:rPr lang="en-US" sz="2400" dirty="0" err="1"/>
              <a:t>n.name</a:t>
            </a:r>
            <a:r>
              <a:rPr lang="en-US" sz="2400" dirty="0"/>
              <a:t>")</a:t>
            </a:r>
          </a:p>
          <a:p>
            <a:pPr marL="0" indent="0">
              <a:lnSpc>
                <a:spcPct val="80000"/>
              </a:lnSpc>
              <a:buNone/>
            </a:pPr>
            <a:r>
              <a:rPr lang="en-US" sz="2400" dirty="0"/>
              <a:t>                        ".*</a:t>
            </a:r>
            <a:r>
              <a:rPr lang="en-US" sz="2400" dirty="0" err="1"/>
              <a:t>illion</a:t>
            </a:r>
            <a:r>
              <a:rPr lang="en-US" sz="2400" dirty="0"/>
              <a:t>.?"))</a:t>
            </a:r>
          </a:p>
          <a:p>
            <a:pPr marL="0" indent="0">
              <a:lnSpc>
                <a:spcPct val="80000"/>
              </a:lnSpc>
              <a:buNone/>
            </a:pPr>
            <a:r>
              <a:rPr lang="en-US" sz="2400" dirty="0"/>
              <a:t>   (append</a:t>
            </a:r>
          </a:p>
          <a:p>
            <a:pPr marL="0" indent="0">
              <a:lnSpc>
                <a:spcPct val="80000"/>
              </a:lnSpc>
              <a:buNone/>
            </a:pPr>
            <a:r>
              <a:rPr lang="en-US" sz="2400" dirty="0"/>
              <a:t>    (</a:t>
            </a:r>
            <a:r>
              <a:rPr lang="en-US" sz="2400" dirty="0" err="1"/>
              <a:t>builtin_english_token_to_words</a:t>
            </a:r>
            <a:r>
              <a:rPr lang="en-US" sz="2400" dirty="0"/>
              <a:t> </a:t>
            </a:r>
            <a:r>
              <a:rPr lang="en-US" sz="2400" dirty="0" err="1"/>
              <a:t>utt</a:t>
            </a:r>
            <a:r>
              <a:rPr lang="en-US" sz="2400" dirty="0"/>
              <a:t> token (string-after name "$"))</a:t>
            </a:r>
          </a:p>
          <a:p>
            <a:pPr marL="0" indent="0">
              <a:lnSpc>
                <a:spcPct val="80000"/>
              </a:lnSpc>
              <a:buNone/>
            </a:pPr>
            <a:r>
              <a:rPr lang="en-US" sz="2400" dirty="0"/>
              <a:t>    (list</a:t>
            </a:r>
          </a:p>
          <a:p>
            <a:pPr marL="0" indent="0">
              <a:lnSpc>
                <a:spcPct val="80000"/>
              </a:lnSpc>
              <a:buNone/>
            </a:pPr>
            <a:r>
              <a:rPr lang="en-US" sz="2400" dirty="0"/>
              <a:t>     (</a:t>
            </a:r>
            <a:r>
              <a:rPr lang="en-US" sz="2400" dirty="0" err="1"/>
              <a:t>utt.streamitem.feat</a:t>
            </a:r>
            <a:r>
              <a:rPr lang="en-US" sz="2400" dirty="0"/>
              <a:t> </a:t>
            </a:r>
            <a:r>
              <a:rPr lang="en-US" sz="2400" dirty="0" err="1"/>
              <a:t>utt</a:t>
            </a:r>
            <a:r>
              <a:rPr lang="en-US" sz="2400" dirty="0"/>
              <a:t> token "</a:t>
            </a:r>
            <a:r>
              <a:rPr lang="en-US" sz="2400" dirty="0" err="1"/>
              <a:t>n.name</a:t>
            </a:r>
            <a:r>
              <a:rPr lang="en-US" sz="2400" dirty="0"/>
              <a:t>")))) </a:t>
            </a:r>
          </a:p>
          <a:p>
            <a:pPr marL="0" indent="0">
              <a:lnSpc>
                <a:spcPct val="80000"/>
              </a:lnSpc>
              <a:buNone/>
            </a:pPr>
            <a:r>
              <a:rPr lang="en-US" sz="2400" dirty="0"/>
              <a:t>  ((and (string-matches (</a:t>
            </a:r>
            <a:r>
              <a:rPr lang="en-US" sz="2400" dirty="0" err="1"/>
              <a:t>utt.streamitem.feat</a:t>
            </a:r>
            <a:r>
              <a:rPr lang="en-US" sz="2400" dirty="0"/>
              <a:t> </a:t>
            </a:r>
            <a:r>
              <a:rPr lang="en-US" sz="2400" dirty="0" err="1"/>
              <a:t>utt</a:t>
            </a:r>
            <a:r>
              <a:rPr lang="en-US" sz="2400" dirty="0"/>
              <a:t> token "</a:t>
            </a:r>
            <a:r>
              <a:rPr lang="en-US" sz="2400" dirty="0" err="1"/>
              <a:t>p.name</a:t>
            </a:r>
            <a:r>
              <a:rPr lang="en-US" sz="2400" dirty="0"/>
              <a:t>")</a:t>
            </a:r>
          </a:p>
          <a:p>
            <a:pPr marL="0" indent="0">
              <a:lnSpc>
                <a:spcPct val="80000"/>
              </a:lnSpc>
              <a:buNone/>
            </a:pPr>
            <a:r>
              <a:rPr lang="en-US" sz="2400" dirty="0"/>
              <a:t>                        "\\$[0-9,]+\\(\\.[0-9]+\\)?")</a:t>
            </a:r>
          </a:p>
          <a:p>
            <a:pPr marL="0" indent="0">
              <a:lnSpc>
                <a:spcPct val="80000"/>
              </a:lnSpc>
              <a:buNone/>
            </a:pPr>
            <a:r>
              <a:rPr lang="en-US" sz="2400" dirty="0"/>
              <a:t>        (string-matches name ".*</a:t>
            </a:r>
            <a:r>
              <a:rPr lang="en-US" sz="2400" dirty="0" err="1"/>
              <a:t>illion</a:t>
            </a:r>
            <a:r>
              <a:rPr lang="en-US" sz="2400" dirty="0"/>
              <a:t>.?"))</a:t>
            </a:r>
          </a:p>
          <a:p>
            <a:pPr marL="0" indent="0">
              <a:lnSpc>
                <a:spcPct val="80000"/>
              </a:lnSpc>
              <a:buNone/>
            </a:pPr>
            <a:r>
              <a:rPr lang="en-US" sz="2400" dirty="0"/>
              <a:t>   (list "dollars"))</a:t>
            </a:r>
          </a:p>
          <a:p>
            <a:pPr marL="0" indent="0">
              <a:lnSpc>
                <a:spcPct val="80000"/>
              </a:lnSpc>
              <a:buNone/>
            </a:pPr>
            <a:r>
              <a:rPr lang="en-US" sz="2400" dirty="0"/>
              <a:t>  (t</a:t>
            </a:r>
          </a:p>
          <a:p>
            <a:pPr marL="0" indent="0">
              <a:lnSpc>
                <a:spcPct val="80000"/>
              </a:lnSpc>
              <a:buNone/>
            </a:pPr>
            <a:r>
              <a:rPr lang="en-US" sz="2400" dirty="0"/>
              <a:t>   (</a:t>
            </a:r>
            <a:r>
              <a:rPr lang="en-US" sz="2400" dirty="0" err="1"/>
              <a:t>builtin_english_token_to_words</a:t>
            </a:r>
            <a:r>
              <a:rPr lang="en-US" sz="2400" dirty="0"/>
              <a:t> </a:t>
            </a:r>
            <a:r>
              <a:rPr lang="en-US" sz="2400" dirty="0" err="1"/>
              <a:t>utt</a:t>
            </a:r>
            <a:r>
              <a:rPr lang="en-US" sz="2400" dirty="0"/>
              <a:t> token name))))</a:t>
            </a:r>
          </a:p>
          <a:p>
            <a:pPr marL="0" indent="0">
              <a:lnSpc>
                <a:spcPct val="80000"/>
              </a:lnSpc>
              <a:buNone/>
            </a:pPr>
            <a:endParaRPr 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274639"/>
            <a:ext cx="8686800" cy="563561"/>
          </a:xfrm>
        </p:spPr>
        <p:txBody>
          <a:bodyPr/>
          <a:lstStyle/>
          <a:p>
            <a:r>
              <a:rPr lang="en-US" dirty="0"/>
              <a:t>Rules versus machine learning</a:t>
            </a:r>
          </a:p>
        </p:txBody>
      </p:sp>
      <p:sp>
        <p:nvSpPr>
          <p:cNvPr id="104451" name="Rectangle 3"/>
          <p:cNvSpPr>
            <a:spLocks noGrp="1" noChangeArrowheads="1"/>
          </p:cNvSpPr>
          <p:nvPr>
            <p:ph sz="quarter" idx="1"/>
          </p:nvPr>
        </p:nvSpPr>
        <p:spPr>
          <a:xfrm>
            <a:off x="381000" y="1066800"/>
            <a:ext cx="8305800" cy="5105400"/>
          </a:xfrm>
        </p:spPr>
        <p:txBody>
          <a:bodyPr/>
          <a:lstStyle/>
          <a:p>
            <a:r>
              <a:rPr lang="en-US" sz="2800" dirty="0"/>
              <a:t>Rules/patterns</a:t>
            </a:r>
          </a:p>
          <a:p>
            <a:pPr lvl="1"/>
            <a:r>
              <a:rPr lang="en-US" sz="2800" dirty="0"/>
              <a:t>Simple</a:t>
            </a:r>
          </a:p>
          <a:p>
            <a:pPr lvl="1"/>
            <a:r>
              <a:rPr lang="en-US" sz="2800" dirty="0"/>
              <a:t>Quick</a:t>
            </a:r>
          </a:p>
          <a:p>
            <a:pPr lvl="1"/>
            <a:r>
              <a:rPr lang="en-US" sz="2800" dirty="0"/>
              <a:t>Can be more robust</a:t>
            </a:r>
          </a:p>
          <a:p>
            <a:pPr lvl="1"/>
            <a:r>
              <a:rPr lang="en-US" sz="2800" dirty="0"/>
              <a:t>Easy to debug, inspect, and pass on</a:t>
            </a:r>
          </a:p>
          <a:p>
            <a:pPr lvl="1"/>
            <a:r>
              <a:rPr lang="en-US" sz="2800" dirty="0"/>
              <a:t>Vastly preferred in commercial systems</a:t>
            </a:r>
          </a:p>
          <a:p>
            <a:r>
              <a:rPr lang="en-US" sz="2800" dirty="0"/>
              <a:t>Machine Learning</a:t>
            </a:r>
          </a:p>
          <a:p>
            <a:pPr lvl="1"/>
            <a:r>
              <a:rPr lang="en-US" sz="2800" dirty="0"/>
              <a:t>Works for complex problems where rules hard to write</a:t>
            </a:r>
          </a:p>
          <a:p>
            <a:pPr lvl="1"/>
            <a:r>
              <a:rPr lang="en-US" sz="2800" dirty="0"/>
              <a:t>Higher accuracy in general</a:t>
            </a:r>
          </a:p>
          <a:p>
            <a:pPr lvl="1"/>
            <a:r>
              <a:rPr lang="en-US" sz="2800" dirty="0"/>
              <a:t>Worse generalization to very different test sets</a:t>
            </a:r>
          </a:p>
          <a:p>
            <a:pPr lvl="1"/>
            <a:r>
              <a:rPr lang="en-US" sz="2800" dirty="0"/>
              <a:t>Vastly preferred in academia</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52400" y="274639"/>
            <a:ext cx="8991600" cy="1143000"/>
          </a:xfrm>
        </p:spPr>
        <p:txBody>
          <a:bodyPr/>
          <a:lstStyle/>
          <a:p>
            <a:r>
              <a:rPr lang="en-US" dirty="0"/>
              <a:t>Machine learning for Text Normalization</a:t>
            </a:r>
          </a:p>
        </p:txBody>
      </p:sp>
      <p:sp>
        <p:nvSpPr>
          <p:cNvPr id="106499" name="Rectangle 3"/>
          <p:cNvSpPr>
            <a:spLocks noGrp="1" noChangeArrowheads="1"/>
          </p:cNvSpPr>
          <p:nvPr>
            <p:ph sz="quarter" idx="1"/>
          </p:nvPr>
        </p:nvSpPr>
        <p:spPr/>
        <p:txBody>
          <a:bodyPr/>
          <a:lstStyle/>
          <a:p>
            <a:pPr marL="319088" lvl="1" indent="0">
              <a:buNone/>
            </a:pPr>
            <a:r>
              <a:rPr lang="en-US" sz="1800" dirty="0" err="1"/>
              <a:t>Sproat</a:t>
            </a:r>
            <a:r>
              <a:rPr lang="en-US" sz="1800" dirty="0"/>
              <a:t>, R., Black, A., Chen, S., Kumar, S., </a:t>
            </a:r>
            <a:r>
              <a:rPr lang="en-US" sz="1800" dirty="0" err="1"/>
              <a:t>Ostendorf</a:t>
            </a:r>
            <a:r>
              <a:rPr lang="en-US" sz="1800" dirty="0"/>
              <a:t>, M., and Richards, C. 2001. Normalization of Non-standard Words, Computer Speech and Language, 15(3):287-333</a:t>
            </a:r>
          </a:p>
          <a:p>
            <a:r>
              <a:rPr lang="en-US" sz="3200" dirty="0"/>
              <a:t>NSW examples:</a:t>
            </a:r>
          </a:p>
          <a:p>
            <a:pPr lvl="1"/>
            <a:r>
              <a:rPr lang="en-US" sz="3200" dirty="0"/>
              <a:t>Numbers:</a:t>
            </a:r>
          </a:p>
          <a:p>
            <a:pPr lvl="2"/>
            <a:r>
              <a:rPr lang="en-US" sz="2800" dirty="0"/>
              <a:t> 123, 12 March 1994</a:t>
            </a:r>
          </a:p>
          <a:p>
            <a:pPr lvl="1"/>
            <a:r>
              <a:rPr lang="en-US" sz="3200" dirty="0"/>
              <a:t>Abbreviations, contractions, acronyms:</a:t>
            </a:r>
          </a:p>
          <a:p>
            <a:pPr lvl="2"/>
            <a:r>
              <a:rPr lang="en-US" sz="2800" dirty="0"/>
              <a:t>approx., mph. ctrl-C, US, </a:t>
            </a:r>
            <a:r>
              <a:rPr lang="en-US" sz="2800" dirty="0" err="1"/>
              <a:t>pp</a:t>
            </a:r>
            <a:r>
              <a:rPr lang="en-US" sz="2800" dirty="0"/>
              <a:t>, </a:t>
            </a:r>
            <a:r>
              <a:rPr lang="en-US" sz="2800" dirty="0" err="1"/>
              <a:t>lb</a:t>
            </a:r>
            <a:endParaRPr lang="en-US" sz="2800" dirty="0"/>
          </a:p>
          <a:p>
            <a:pPr lvl="1"/>
            <a:r>
              <a:rPr lang="en-US" sz="3200" dirty="0"/>
              <a:t>Punctuation conventions:</a:t>
            </a:r>
          </a:p>
          <a:p>
            <a:pPr lvl="2"/>
            <a:r>
              <a:rPr lang="en-US" sz="2800" dirty="0"/>
              <a:t>3-4, +/-, and/or</a:t>
            </a:r>
          </a:p>
          <a:p>
            <a:pPr lvl="1"/>
            <a:r>
              <a:rPr lang="en-US" sz="3200" dirty="0"/>
              <a:t>Dates, times, </a:t>
            </a:r>
            <a:r>
              <a:rPr lang="en-US" sz="3200" dirty="0" err="1"/>
              <a:t>urls</a:t>
            </a:r>
            <a:r>
              <a:rPr lang="en-US" sz="3200" dirty="0"/>
              <a:t>, </a:t>
            </a:r>
            <a:r>
              <a:rPr lang="en-US" sz="3200" dirty="0" err="1"/>
              <a:t>etc</a:t>
            </a:r>
            <a:endParaRPr lang="en-US" sz="32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How common are NSWs?</a:t>
            </a:r>
          </a:p>
        </p:txBody>
      </p:sp>
      <p:sp>
        <p:nvSpPr>
          <p:cNvPr id="108547" name="Rectangle 3"/>
          <p:cNvSpPr>
            <a:spLocks noGrp="1" noChangeArrowheads="1"/>
          </p:cNvSpPr>
          <p:nvPr>
            <p:ph sz="quarter" idx="1"/>
          </p:nvPr>
        </p:nvSpPr>
        <p:spPr/>
        <p:txBody>
          <a:bodyPr/>
          <a:lstStyle/>
          <a:p>
            <a:r>
              <a:rPr lang="en-US" dirty="0"/>
              <a:t>Word not in lexicon, or with non-alphabetic characters (</a:t>
            </a:r>
            <a:r>
              <a:rPr lang="en-US" dirty="0" err="1"/>
              <a:t>Sproat</a:t>
            </a:r>
            <a:r>
              <a:rPr lang="en-US" dirty="0"/>
              <a:t> et al 2001, before SMS/Twitter)</a:t>
            </a:r>
          </a:p>
        </p:txBody>
      </p:sp>
      <p:graphicFrame>
        <p:nvGraphicFramePr>
          <p:cNvPr id="696355" name="Group 35"/>
          <p:cNvGraphicFramePr>
            <a:graphicFrameLocks noGrp="1"/>
          </p:cNvGraphicFramePr>
          <p:nvPr>
            <p:extLst>
              <p:ext uri="{D42A27DB-BD31-4B8C-83A1-F6EECF244321}">
                <p14:modId xmlns:p14="http://schemas.microsoft.com/office/powerpoint/2010/main" val="2554492499"/>
              </p:ext>
            </p:extLst>
          </p:nvPr>
        </p:nvGraphicFramePr>
        <p:xfrm>
          <a:off x="3048000" y="2895600"/>
          <a:ext cx="3352800" cy="3124200"/>
        </p:xfrm>
        <a:graphic>
          <a:graphicData uri="http://schemas.openxmlformats.org/drawingml/2006/table">
            <a:tbl>
              <a:tblPr/>
              <a:tblGrid>
                <a:gridCol w="19050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a:ea typeface="ＭＳ Ｐゴシック" charset="0"/>
                          <a:cs typeface="Calibri"/>
                        </a:rPr>
                        <a:t>Text 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a:ea typeface="ＭＳ Ｐゴシック" charset="0"/>
                          <a:cs typeface="Calibri"/>
                        </a:rPr>
                        <a:t>% NSW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novels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a:ea typeface="ＭＳ Ｐゴシック" charset="0"/>
                          <a:cs typeface="Calibri"/>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a:ea typeface="ＭＳ Ｐゴシック" charset="0"/>
                          <a:cs typeface="Calibri"/>
                        </a:rPr>
                        <a:t>press wire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a:ea typeface="ＭＳ Ｐゴシック" charset="0"/>
                          <a:cs typeface="Calibri"/>
                        </a:rPr>
                        <a:t>e-mail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10.7%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a:ea typeface="ＭＳ Ｐゴシック" charset="0"/>
                          <a:cs typeface="Calibri"/>
                        </a:rPr>
                        <a:t>recipes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13.7%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a:ea typeface="ＭＳ Ｐゴシック" charset="0"/>
                          <a:cs typeface="Calibri"/>
                        </a:rPr>
                        <a:t>classified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17.9%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914400" y="274639"/>
            <a:ext cx="7772400" cy="563561"/>
          </a:xfrm>
        </p:spPr>
        <p:txBody>
          <a:bodyPr/>
          <a:lstStyle/>
          <a:p>
            <a:r>
              <a:rPr lang="en-US" dirty="0"/>
              <a:t>How common are NSWs?</a:t>
            </a:r>
          </a:p>
        </p:txBody>
      </p:sp>
      <p:sp>
        <p:nvSpPr>
          <p:cNvPr id="108547" name="Rectangle 3"/>
          <p:cNvSpPr>
            <a:spLocks noGrp="1" noChangeArrowheads="1"/>
          </p:cNvSpPr>
          <p:nvPr>
            <p:ph sz="quarter" idx="1"/>
          </p:nvPr>
        </p:nvSpPr>
        <p:spPr>
          <a:xfrm>
            <a:off x="914400" y="990600"/>
            <a:ext cx="7772400" cy="457200"/>
          </a:xfrm>
        </p:spPr>
        <p:txBody>
          <a:bodyPr/>
          <a:lstStyle/>
          <a:p>
            <a:pPr marL="0" indent="0">
              <a:buNone/>
            </a:pPr>
            <a:r>
              <a:rPr lang="en-US" dirty="0"/>
              <a:t>Word not in gnu </a:t>
            </a:r>
            <a:r>
              <a:rPr lang="en-US" dirty="0" err="1"/>
              <a:t>aspell</a:t>
            </a:r>
            <a:r>
              <a:rPr lang="en-US" dirty="0"/>
              <a:t> dictionary (Han, Cook, Baldwin 2013) not counting @mentions, #</a:t>
            </a:r>
            <a:r>
              <a:rPr lang="en-US" dirty="0" err="1"/>
              <a:t>hashtags</a:t>
            </a:r>
            <a:r>
              <a:rPr lang="en-US" dirty="0"/>
              <a:t>, </a:t>
            </a:r>
            <a:r>
              <a:rPr lang="en-US" dirty="0" err="1"/>
              <a:t>urls</a:t>
            </a:r>
            <a:r>
              <a:rPr lang="en-US" dirty="0"/>
              <a:t>,</a:t>
            </a:r>
          </a:p>
        </p:txBody>
      </p:sp>
      <p:pic>
        <p:nvPicPr>
          <p:cNvPr id="2" name="Picture 1" descr="oov.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83" y="1905000"/>
            <a:ext cx="8866717" cy="4495800"/>
          </a:xfrm>
          <a:prstGeom prst="rect">
            <a:avLst/>
          </a:prstGeom>
        </p:spPr>
      </p:pic>
      <p:sp>
        <p:nvSpPr>
          <p:cNvPr id="3" name="TextBox 2"/>
          <p:cNvSpPr txBox="1"/>
          <p:nvPr/>
        </p:nvSpPr>
        <p:spPr>
          <a:xfrm>
            <a:off x="914400" y="6324600"/>
            <a:ext cx="7058343" cy="523220"/>
          </a:xfrm>
          <a:prstGeom prst="rect">
            <a:avLst/>
          </a:prstGeom>
          <a:noFill/>
        </p:spPr>
        <p:txBody>
          <a:bodyPr wrap="none" rtlCol="0">
            <a:spAutoFit/>
          </a:bodyPr>
          <a:lstStyle/>
          <a:p>
            <a:r>
              <a:rPr lang="en-US" sz="2800" dirty="0"/>
              <a:t>Twitter: 15% of tweets have 50% or more OOV</a:t>
            </a:r>
          </a:p>
        </p:txBody>
      </p:sp>
    </p:spTree>
    <p:extLst>
      <p:ext uri="{BB962C8B-B14F-4D97-AF65-F5344CB8AC3E}">
        <p14:creationId xmlns:p14="http://schemas.microsoft.com/office/powerpoint/2010/main" val="875733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lstStyle/>
          <a:p>
            <a:r>
              <a:rPr lang="en-US" dirty="0"/>
              <a:t>Twitter variants</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4192672049"/>
              </p:ext>
            </p:extLst>
          </p:nvPr>
        </p:nvGraphicFramePr>
        <p:xfrm>
          <a:off x="533400" y="1508760"/>
          <a:ext cx="8153400" cy="4511040"/>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xmlns="" val="20000"/>
                    </a:ext>
                  </a:extLst>
                </a:gridCol>
                <a:gridCol w="3276600">
                  <a:extLst>
                    <a:ext uri="{9D8B030D-6E8A-4147-A177-3AD203B41FA5}">
                      <a16:colId xmlns:a16="http://schemas.microsoft.com/office/drawing/2014/main" xmlns="" val="20001"/>
                    </a:ext>
                  </a:extLst>
                </a:gridCol>
                <a:gridCol w="1447800">
                  <a:extLst>
                    <a:ext uri="{9D8B030D-6E8A-4147-A177-3AD203B41FA5}">
                      <a16:colId xmlns:a16="http://schemas.microsoft.com/office/drawing/2014/main" xmlns="" val="20002"/>
                    </a:ext>
                  </a:extLst>
                </a:gridCol>
              </a:tblGrid>
              <a:tr h="370840">
                <a:tc>
                  <a:txBody>
                    <a:bodyPr/>
                    <a:lstStyle/>
                    <a:p>
                      <a:r>
                        <a:rPr lang="en-US" sz="3600" dirty="0">
                          <a:latin typeface="Calibri"/>
                          <a:cs typeface="Calibri"/>
                        </a:rPr>
                        <a:t>Category</a:t>
                      </a:r>
                    </a:p>
                  </a:txBody>
                  <a:tcPr/>
                </a:tc>
                <a:tc>
                  <a:txBody>
                    <a:bodyPr/>
                    <a:lstStyle/>
                    <a:p>
                      <a:r>
                        <a:rPr lang="en-US" sz="3600" dirty="0">
                          <a:latin typeface="Calibri"/>
                          <a:cs typeface="Calibri"/>
                        </a:rPr>
                        <a:t>Example</a:t>
                      </a:r>
                    </a:p>
                  </a:txBody>
                  <a:tcPr/>
                </a:tc>
                <a:tc>
                  <a:txBody>
                    <a:bodyPr/>
                    <a:lstStyle/>
                    <a:p>
                      <a:r>
                        <a:rPr lang="en-US" sz="3600" dirty="0">
                          <a:latin typeface="Calibri"/>
                          <a:cs typeface="Calibri"/>
                        </a:rPr>
                        <a:t>%</a:t>
                      </a:r>
                    </a:p>
                  </a:txBody>
                  <a:tcPr/>
                </a:tc>
                <a:extLst>
                  <a:ext uri="{0D108BD9-81ED-4DB2-BD59-A6C34878D82A}">
                    <a16:rowId xmlns:a16="http://schemas.microsoft.com/office/drawing/2014/main" xmlns="" val="10000"/>
                  </a:ext>
                </a:extLst>
              </a:tr>
              <a:tr h="370840">
                <a:tc>
                  <a:txBody>
                    <a:bodyPr/>
                    <a:lstStyle/>
                    <a:p>
                      <a:r>
                        <a:rPr lang="en-US" sz="3200" dirty="0">
                          <a:latin typeface="Calibri"/>
                          <a:cs typeface="Calibri"/>
                        </a:rPr>
                        <a:t>Letter changed</a:t>
                      </a:r>
                      <a:r>
                        <a:rPr lang="en-US" sz="3200" baseline="0" dirty="0">
                          <a:latin typeface="Calibri"/>
                          <a:cs typeface="Calibri"/>
                        </a:rPr>
                        <a:t> (deleted)</a:t>
                      </a:r>
                      <a:endParaRPr lang="en-US" sz="3200" dirty="0">
                        <a:latin typeface="Calibri"/>
                        <a:cs typeface="Calibri"/>
                      </a:endParaRPr>
                    </a:p>
                  </a:txBody>
                  <a:tcPr/>
                </a:tc>
                <a:tc>
                  <a:txBody>
                    <a:bodyPr/>
                    <a:lstStyle/>
                    <a:p>
                      <a:r>
                        <a:rPr lang="en-US" sz="3200" dirty="0" err="1">
                          <a:latin typeface="Calibri"/>
                          <a:cs typeface="Calibri"/>
                        </a:rPr>
                        <a:t>shuld</a:t>
                      </a:r>
                      <a:endParaRPr lang="en-US" sz="3200" dirty="0">
                        <a:latin typeface="Calibri"/>
                        <a:cs typeface="Calibri"/>
                      </a:endParaRPr>
                    </a:p>
                  </a:txBody>
                  <a:tcPr/>
                </a:tc>
                <a:tc>
                  <a:txBody>
                    <a:bodyPr/>
                    <a:lstStyle/>
                    <a:p>
                      <a:r>
                        <a:rPr lang="en-US" sz="3200" dirty="0">
                          <a:latin typeface="Calibri"/>
                          <a:cs typeface="Calibri"/>
                        </a:rPr>
                        <a:t>72%</a:t>
                      </a:r>
                    </a:p>
                  </a:txBody>
                  <a:tcPr/>
                </a:tc>
                <a:extLst>
                  <a:ext uri="{0D108BD9-81ED-4DB2-BD59-A6C34878D82A}">
                    <a16:rowId xmlns:a16="http://schemas.microsoft.com/office/drawing/2014/main" xmlns="" val="10001"/>
                  </a:ext>
                </a:extLst>
              </a:tr>
              <a:tr h="370840">
                <a:tc>
                  <a:txBody>
                    <a:bodyPr/>
                    <a:lstStyle/>
                    <a:p>
                      <a:r>
                        <a:rPr lang="en-US" sz="3200" dirty="0">
                          <a:latin typeface="Calibri"/>
                          <a:cs typeface="Calibri"/>
                        </a:rPr>
                        <a:t>Slang</a:t>
                      </a:r>
                    </a:p>
                  </a:txBody>
                  <a:tcPr/>
                </a:tc>
                <a:tc>
                  <a:txBody>
                    <a:bodyPr/>
                    <a:lstStyle/>
                    <a:p>
                      <a:r>
                        <a:rPr lang="en-US" sz="3200" dirty="0" err="1">
                          <a:latin typeface="Calibri"/>
                          <a:cs typeface="Calibri"/>
                        </a:rPr>
                        <a:t>lol</a:t>
                      </a:r>
                      <a:endParaRPr lang="en-US" sz="3200" dirty="0">
                        <a:latin typeface="Calibri"/>
                        <a:cs typeface="Calibri"/>
                      </a:endParaRPr>
                    </a:p>
                  </a:txBody>
                  <a:tcPr/>
                </a:tc>
                <a:tc>
                  <a:txBody>
                    <a:bodyPr/>
                    <a:lstStyle/>
                    <a:p>
                      <a:r>
                        <a:rPr lang="en-US" sz="3200" dirty="0">
                          <a:latin typeface="Calibri"/>
                          <a:cs typeface="Calibri"/>
                        </a:rPr>
                        <a:t>12%</a:t>
                      </a:r>
                    </a:p>
                  </a:txBody>
                  <a:tcPr/>
                </a:tc>
                <a:extLst>
                  <a:ext uri="{0D108BD9-81ED-4DB2-BD59-A6C34878D82A}">
                    <a16:rowId xmlns:a16="http://schemas.microsoft.com/office/drawing/2014/main" xmlns="" val="10002"/>
                  </a:ext>
                </a:extLst>
              </a:tr>
              <a:tr h="370840">
                <a:tc>
                  <a:txBody>
                    <a:bodyPr/>
                    <a:lstStyle/>
                    <a:p>
                      <a:r>
                        <a:rPr lang="en-US" sz="3200" dirty="0">
                          <a:latin typeface="Calibri"/>
                          <a:cs typeface="Calibri"/>
                        </a:rPr>
                        <a:t>Other</a:t>
                      </a:r>
                    </a:p>
                  </a:txBody>
                  <a:tcPr/>
                </a:tc>
                <a:tc>
                  <a:txBody>
                    <a:bodyPr/>
                    <a:lstStyle/>
                    <a:p>
                      <a:r>
                        <a:rPr lang="en-US" sz="3200" dirty="0" err="1">
                          <a:latin typeface="Calibri"/>
                          <a:cs typeface="Calibri"/>
                        </a:rPr>
                        <a:t>sucha</a:t>
                      </a:r>
                      <a:endParaRPr lang="en-US" sz="3200" dirty="0">
                        <a:latin typeface="Calibri"/>
                        <a:cs typeface="Calibri"/>
                      </a:endParaRPr>
                    </a:p>
                  </a:txBody>
                  <a:tcPr/>
                </a:tc>
                <a:tc>
                  <a:txBody>
                    <a:bodyPr/>
                    <a:lstStyle/>
                    <a:p>
                      <a:r>
                        <a:rPr lang="en-US" sz="3200" dirty="0">
                          <a:latin typeface="Calibri"/>
                          <a:cs typeface="Calibri"/>
                        </a:rPr>
                        <a:t>10%</a:t>
                      </a:r>
                    </a:p>
                  </a:txBody>
                  <a:tcPr/>
                </a:tc>
                <a:extLst>
                  <a:ext uri="{0D108BD9-81ED-4DB2-BD59-A6C34878D82A}">
                    <a16:rowId xmlns:a16="http://schemas.microsoft.com/office/drawing/2014/main" xmlns="" val="10003"/>
                  </a:ext>
                </a:extLst>
              </a:tr>
              <a:tr h="370840">
                <a:tc>
                  <a:txBody>
                    <a:bodyPr/>
                    <a:lstStyle/>
                    <a:p>
                      <a:r>
                        <a:rPr lang="en-US" sz="3200" dirty="0">
                          <a:latin typeface="Calibri"/>
                          <a:cs typeface="Calibri"/>
                        </a:rPr>
                        <a:t>Number Substitution</a:t>
                      </a:r>
                    </a:p>
                  </a:txBody>
                  <a:tcPr/>
                </a:tc>
                <a:tc>
                  <a:txBody>
                    <a:bodyPr/>
                    <a:lstStyle/>
                    <a:p>
                      <a:r>
                        <a:rPr lang="en-US" sz="3200" dirty="0">
                          <a:latin typeface="Calibri"/>
                          <a:cs typeface="Calibri"/>
                        </a:rPr>
                        <a:t>4 </a:t>
                      </a:r>
                      <a:r>
                        <a:rPr lang="en-US" sz="3200" baseline="0" dirty="0">
                          <a:latin typeface="Calibri"/>
                          <a:cs typeface="Calibri"/>
                        </a:rPr>
                        <a:t> (</a:t>
                      </a:r>
                      <a:r>
                        <a:rPr lang="en-US" sz="3200" dirty="0">
                          <a:latin typeface="Calibri"/>
                          <a:cs typeface="Calibri"/>
                        </a:rPr>
                        <a:t>“for”)</a:t>
                      </a:r>
                    </a:p>
                  </a:txBody>
                  <a:tcPr/>
                </a:tc>
                <a:tc>
                  <a:txBody>
                    <a:bodyPr/>
                    <a:lstStyle/>
                    <a:p>
                      <a:r>
                        <a:rPr lang="en-US" sz="3200" dirty="0">
                          <a:latin typeface="Calibri"/>
                          <a:cs typeface="Calibri"/>
                        </a:rPr>
                        <a:t>3%</a:t>
                      </a:r>
                    </a:p>
                  </a:txBody>
                  <a:tcPr/>
                </a:tc>
                <a:extLst>
                  <a:ext uri="{0D108BD9-81ED-4DB2-BD59-A6C34878D82A}">
                    <a16:rowId xmlns:a16="http://schemas.microsoft.com/office/drawing/2014/main" xmlns="" val="10004"/>
                  </a:ext>
                </a:extLst>
              </a:tr>
              <a:tr h="370840">
                <a:tc>
                  <a:txBody>
                    <a:bodyPr/>
                    <a:lstStyle/>
                    <a:p>
                      <a:r>
                        <a:rPr lang="en-US" sz="3200" dirty="0">
                          <a:latin typeface="Calibri"/>
                          <a:cs typeface="Calibri"/>
                        </a:rPr>
                        <a:t>Letter and Number</a:t>
                      </a:r>
                    </a:p>
                  </a:txBody>
                  <a:tcPr/>
                </a:tc>
                <a:tc>
                  <a:txBody>
                    <a:bodyPr/>
                    <a:lstStyle/>
                    <a:p>
                      <a:r>
                        <a:rPr lang="en-US" sz="3200" dirty="0">
                          <a:latin typeface="Calibri"/>
                          <a:cs typeface="Calibri"/>
                        </a:rPr>
                        <a:t>b4 </a:t>
                      </a:r>
                      <a:r>
                        <a:rPr lang="en-US" sz="3200" baseline="0" dirty="0">
                          <a:latin typeface="Calibri"/>
                          <a:cs typeface="Calibri"/>
                        </a:rPr>
                        <a:t> (</a:t>
                      </a:r>
                      <a:r>
                        <a:rPr lang="en-US" sz="3200" dirty="0">
                          <a:latin typeface="Calibri"/>
                          <a:cs typeface="Calibri"/>
                        </a:rPr>
                        <a:t>“before”)</a:t>
                      </a:r>
                    </a:p>
                  </a:txBody>
                  <a:tcPr/>
                </a:tc>
                <a:tc>
                  <a:txBody>
                    <a:bodyPr/>
                    <a:lstStyle/>
                    <a:p>
                      <a:r>
                        <a:rPr lang="en-US" sz="3200" dirty="0">
                          <a:latin typeface="Calibri"/>
                          <a:cs typeface="Calibri"/>
                        </a:rPr>
                        <a:t>2%</a:t>
                      </a:r>
                    </a:p>
                  </a:txBody>
                  <a:tcPr/>
                </a:tc>
                <a:extLst>
                  <a:ext uri="{0D108BD9-81ED-4DB2-BD59-A6C34878D82A}">
                    <a16:rowId xmlns:a16="http://schemas.microsoft.com/office/drawing/2014/main" xmlns="" val="10005"/>
                  </a:ext>
                </a:extLst>
              </a:tr>
            </a:tbl>
          </a:graphicData>
        </a:graphic>
      </p:graphicFrame>
      <p:sp>
        <p:nvSpPr>
          <p:cNvPr id="5" name="TextBox 4"/>
          <p:cNvSpPr txBox="1"/>
          <p:nvPr/>
        </p:nvSpPr>
        <p:spPr>
          <a:xfrm>
            <a:off x="3200400" y="1066800"/>
            <a:ext cx="2333291" cy="338554"/>
          </a:xfrm>
          <a:prstGeom prst="rect">
            <a:avLst/>
          </a:prstGeom>
          <a:noFill/>
        </p:spPr>
        <p:txBody>
          <a:bodyPr wrap="none" rtlCol="0">
            <a:spAutoFit/>
          </a:bodyPr>
          <a:lstStyle/>
          <a:p>
            <a:r>
              <a:rPr lang="en-US" dirty="0">
                <a:latin typeface="Calibri"/>
                <a:cs typeface="Calibri"/>
              </a:rPr>
              <a:t>Han, Cook, Baldwin 2013</a:t>
            </a:r>
          </a:p>
        </p:txBody>
      </p:sp>
    </p:spTree>
    <p:extLst>
      <p:ext uri="{BB962C8B-B14F-4D97-AF65-F5344CB8AC3E}">
        <p14:creationId xmlns:p14="http://schemas.microsoft.com/office/powerpoint/2010/main" val="20710427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for Twitter normalization</a:t>
            </a:r>
          </a:p>
        </p:txBody>
      </p:sp>
      <p:sp>
        <p:nvSpPr>
          <p:cNvPr id="3" name="Content Placeholder 2"/>
          <p:cNvSpPr>
            <a:spLocks noGrp="1"/>
          </p:cNvSpPr>
          <p:nvPr>
            <p:ph sz="quarter" idx="1"/>
          </p:nvPr>
        </p:nvSpPr>
        <p:spPr/>
        <p:txBody>
          <a:bodyPr/>
          <a:lstStyle/>
          <a:p>
            <a:r>
              <a:rPr lang="en-US" sz="2800" dirty="0"/>
              <a:t>Simple one-to-one normalization (map OOV to a single IV word)</a:t>
            </a:r>
          </a:p>
          <a:p>
            <a:pPr lvl="1"/>
            <a:r>
              <a:rPr lang="en-US" dirty="0"/>
              <a:t>Han, Cook, and Baldwin 2013</a:t>
            </a:r>
          </a:p>
          <a:p>
            <a:r>
              <a:rPr lang="en-US" sz="2800" dirty="0"/>
              <a:t>Create a typed-based dictionary of mappings</a:t>
            </a:r>
          </a:p>
          <a:p>
            <a:pPr lvl="1"/>
            <a:r>
              <a:rPr lang="en-US" sz="2800" dirty="0" err="1"/>
              <a:t>tmrw</a:t>
            </a:r>
            <a:r>
              <a:rPr lang="en-US" sz="2800" dirty="0"/>
              <a:t> -&gt; tomorrow</a:t>
            </a:r>
          </a:p>
          <a:p>
            <a:r>
              <a:rPr lang="en-US" sz="2800" dirty="0"/>
              <a:t>Learned over a large corpus by combining distributional similarity and string similarity</a:t>
            </a:r>
          </a:p>
        </p:txBody>
      </p:sp>
    </p:spTree>
    <p:extLst>
      <p:ext uri="{BB962C8B-B14F-4D97-AF65-F5344CB8AC3E}">
        <p14:creationId xmlns:p14="http://schemas.microsoft.com/office/powerpoint/2010/main" val="24631101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4 steps to Sproat et al. algorithm</a:t>
            </a:r>
          </a:p>
        </p:txBody>
      </p:sp>
      <p:sp>
        <p:nvSpPr>
          <p:cNvPr id="126979" name="Rectangle 3"/>
          <p:cNvSpPr>
            <a:spLocks noGrp="1" noChangeArrowheads="1"/>
          </p:cNvSpPr>
          <p:nvPr>
            <p:ph sz="quarter" idx="1"/>
          </p:nvPr>
        </p:nvSpPr>
        <p:spPr/>
        <p:txBody>
          <a:bodyPr/>
          <a:lstStyle/>
          <a:p>
            <a:r>
              <a:rPr lang="en-US"/>
              <a:t>Splitter (on whitespace or also within word (</a:t>
            </a:r>
            <a:r>
              <a:rPr lang="ja-JP" altLang="en-US"/>
              <a:t>“</a:t>
            </a:r>
            <a:r>
              <a:rPr lang="en-US"/>
              <a:t>AltaVista</a:t>
            </a:r>
            <a:r>
              <a:rPr lang="ja-JP" altLang="en-US"/>
              <a:t>”</a:t>
            </a:r>
            <a:r>
              <a:rPr lang="en-US"/>
              <a:t>)</a:t>
            </a:r>
          </a:p>
          <a:p>
            <a:r>
              <a:rPr lang="en-US"/>
              <a:t>Type identifier: for each split token identify type</a:t>
            </a:r>
          </a:p>
          <a:p>
            <a:r>
              <a:rPr lang="en-US"/>
              <a:t>Token expander: for each typed token, expand to words</a:t>
            </a:r>
          </a:p>
          <a:p>
            <a:pPr lvl="1"/>
            <a:r>
              <a:rPr lang="en-US"/>
              <a:t>Deterministic for number, date, money, letter sequence</a:t>
            </a:r>
          </a:p>
          <a:p>
            <a:pPr lvl="1"/>
            <a:r>
              <a:rPr lang="en-US"/>
              <a:t>Only hard (nondeterministic) for abbreviations</a:t>
            </a:r>
          </a:p>
          <a:p>
            <a:r>
              <a:rPr lang="en-US"/>
              <a:t>Language Model: to select between alternative pronunciations</a:t>
            </a:r>
          </a:p>
        </p:txBody>
      </p:sp>
      <p:sp>
        <p:nvSpPr>
          <p:cNvPr id="126980" name="Rectangle 4"/>
          <p:cNvSpPr>
            <a:spLocks noChangeArrowheads="1"/>
          </p:cNvSpPr>
          <p:nvPr/>
        </p:nvSpPr>
        <p:spPr bwMode="auto">
          <a:xfrm>
            <a:off x="5970588" y="6445250"/>
            <a:ext cx="2108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From Alan Black slides</a:t>
            </a:r>
          </a:p>
        </p:txBody>
      </p:sp>
    </p:spTree>
    <p:extLst>
      <p:ext uri="{BB962C8B-B14F-4D97-AF65-F5344CB8AC3E}">
        <p14:creationId xmlns:p14="http://schemas.microsoft.com/office/powerpoint/2010/main" val="30565396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t>Step 1: Splitter</a:t>
            </a:r>
          </a:p>
        </p:txBody>
      </p:sp>
      <p:sp>
        <p:nvSpPr>
          <p:cNvPr id="112643" name="Rectangle 3"/>
          <p:cNvSpPr>
            <a:spLocks noGrp="1" noChangeArrowheads="1"/>
          </p:cNvSpPr>
          <p:nvPr>
            <p:ph sz="quarter" idx="1"/>
          </p:nvPr>
        </p:nvSpPr>
        <p:spPr/>
        <p:txBody>
          <a:bodyPr/>
          <a:lstStyle/>
          <a:p>
            <a:r>
              <a:rPr lang="en-US" sz="2800" dirty="0"/>
              <a:t>Letter/number conjunctions (WinNT, SunOS, PC110)</a:t>
            </a:r>
          </a:p>
          <a:p>
            <a:r>
              <a:rPr lang="en-US" sz="2800" dirty="0"/>
              <a:t>Hand-written rules in two parts:</a:t>
            </a:r>
          </a:p>
          <a:p>
            <a:pPr lvl="1"/>
            <a:r>
              <a:rPr lang="en-US" sz="2800" dirty="0"/>
              <a:t>Part I: group things not to be split (numbers, </a:t>
            </a:r>
            <a:r>
              <a:rPr lang="en-US" sz="2800" dirty="0" err="1"/>
              <a:t>etc</a:t>
            </a:r>
            <a:r>
              <a:rPr lang="en-US" sz="2800" dirty="0"/>
              <a:t>; including commas in numbers, slashes in dates)</a:t>
            </a:r>
          </a:p>
          <a:p>
            <a:pPr lvl="1"/>
            <a:r>
              <a:rPr lang="en-US" sz="2800" dirty="0"/>
              <a:t>Part II: apply rules:</a:t>
            </a:r>
          </a:p>
          <a:p>
            <a:pPr lvl="2"/>
            <a:r>
              <a:rPr lang="en-US" sz="2400" dirty="0"/>
              <a:t>At transitions from lower to upper case</a:t>
            </a:r>
          </a:p>
          <a:p>
            <a:pPr lvl="2"/>
            <a:r>
              <a:rPr lang="en-US" sz="2400" dirty="0"/>
              <a:t>After penultimate upper-case char in transitions from upper to lower</a:t>
            </a:r>
          </a:p>
          <a:p>
            <a:pPr lvl="2"/>
            <a:r>
              <a:rPr lang="en-US" sz="2400" dirty="0"/>
              <a:t>At transitions from digits to alpha</a:t>
            </a:r>
          </a:p>
          <a:p>
            <a:pPr lvl="2"/>
            <a:r>
              <a:rPr lang="en-US" sz="2400" dirty="0"/>
              <a:t>At punctuation</a:t>
            </a:r>
          </a:p>
        </p:txBody>
      </p:sp>
      <p:sp>
        <p:nvSpPr>
          <p:cNvPr id="112644" name="Rectangle 4"/>
          <p:cNvSpPr>
            <a:spLocks noChangeArrowheads="1"/>
          </p:cNvSpPr>
          <p:nvPr/>
        </p:nvSpPr>
        <p:spPr bwMode="auto">
          <a:xfrm>
            <a:off x="6324600" y="6521450"/>
            <a:ext cx="21431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From Alan Black Slides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0" y="274639"/>
            <a:ext cx="8686800" cy="563561"/>
          </a:xfrm>
        </p:spPr>
        <p:txBody>
          <a:bodyPr/>
          <a:lstStyle/>
          <a:p>
            <a:r>
              <a:rPr lang="en-US" dirty="0"/>
              <a:t>Step 2: Classify token into 1 of 20 types</a:t>
            </a:r>
          </a:p>
        </p:txBody>
      </p:sp>
      <p:sp>
        <p:nvSpPr>
          <p:cNvPr id="114691" name="Rectangle 3"/>
          <p:cNvSpPr>
            <a:spLocks noGrp="1" noChangeArrowheads="1"/>
          </p:cNvSpPr>
          <p:nvPr>
            <p:ph sz="quarter" idx="1"/>
          </p:nvPr>
        </p:nvSpPr>
        <p:spPr>
          <a:xfrm>
            <a:off x="609600" y="1143000"/>
            <a:ext cx="8534400" cy="5410200"/>
          </a:xfrm>
        </p:spPr>
        <p:txBody>
          <a:bodyPr/>
          <a:lstStyle/>
          <a:p>
            <a:pPr marL="0" indent="0">
              <a:lnSpc>
                <a:spcPct val="90000"/>
              </a:lnSpc>
              <a:buNone/>
            </a:pPr>
            <a:r>
              <a:rPr lang="en-US" dirty="0">
                <a:solidFill>
                  <a:srgbClr val="0000FF"/>
                </a:solidFill>
              </a:rPr>
              <a:t>EXPN</a:t>
            </a:r>
            <a:r>
              <a:rPr lang="en-US" dirty="0"/>
              <a:t>: abbrev, contractions (</a:t>
            </a:r>
            <a:r>
              <a:rPr lang="en-US" dirty="0" err="1"/>
              <a:t>adv</a:t>
            </a:r>
            <a:r>
              <a:rPr lang="en-US" dirty="0"/>
              <a:t>, N.Y., mph, </a:t>
            </a:r>
            <a:r>
              <a:rPr lang="en-US" dirty="0" err="1"/>
              <a:t>gov</a:t>
            </a:r>
            <a:r>
              <a:rPr lang="ja-JP" altLang="en-US" dirty="0"/>
              <a:t>’</a:t>
            </a:r>
            <a:r>
              <a:rPr lang="en-US" dirty="0"/>
              <a:t>t)</a:t>
            </a:r>
          </a:p>
          <a:p>
            <a:pPr marL="0" indent="0">
              <a:lnSpc>
                <a:spcPct val="90000"/>
              </a:lnSpc>
              <a:buNone/>
            </a:pPr>
            <a:r>
              <a:rPr lang="en-US" dirty="0">
                <a:solidFill>
                  <a:srgbClr val="0000FF"/>
                </a:solidFill>
              </a:rPr>
              <a:t>LSEQ</a:t>
            </a:r>
            <a:r>
              <a:rPr lang="en-US" dirty="0"/>
              <a:t>: letter sequence (CIA, D.C., CDs)</a:t>
            </a:r>
          </a:p>
          <a:p>
            <a:pPr marL="0" indent="0">
              <a:lnSpc>
                <a:spcPct val="90000"/>
              </a:lnSpc>
              <a:buNone/>
            </a:pPr>
            <a:r>
              <a:rPr lang="en-US" dirty="0">
                <a:solidFill>
                  <a:srgbClr val="0000FF"/>
                </a:solidFill>
              </a:rPr>
              <a:t>ASWD</a:t>
            </a:r>
            <a:r>
              <a:rPr lang="en-US" dirty="0"/>
              <a:t>: read as word, e.g. CAT, proper names</a:t>
            </a:r>
          </a:p>
          <a:p>
            <a:pPr marL="0" indent="0">
              <a:lnSpc>
                <a:spcPct val="90000"/>
              </a:lnSpc>
              <a:buNone/>
            </a:pPr>
            <a:r>
              <a:rPr lang="en-US" dirty="0">
                <a:solidFill>
                  <a:srgbClr val="0000FF"/>
                </a:solidFill>
              </a:rPr>
              <a:t>MSPL</a:t>
            </a:r>
            <a:r>
              <a:rPr lang="en-US" dirty="0"/>
              <a:t>: misspelling</a:t>
            </a:r>
          </a:p>
          <a:p>
            <a:pPr marL="0" indent="0">
              <a:lnSpc>
                <a:spcPct val="90000"/>
              </a:lnSpc>
              <a:buNone/>
            </a:pPr>
            <a:r>
              <a:rPr lang="en-US" dirty="0">
                <a:solidFill>
                  <a:srgbClr val="0000FF"/>
                </a:solidFill>
              </a:rPr>
              <a:t>NUM</a:t>
            </a:r>
            <a:r>
              <a:rPr lang="en-US" dirty="0"/>
              <a:t>: number (cardinal) (12,45,1/2, 0.6)</a:t>
            </a:r>
          </a:p>
          <a:p>
            <a:pPr marL="0" indent="0">
              <a:lnSpc>
                <a:spcPct val="90000"/>
              </a:lnSpc>
              <a:buNone/>
            </a:pPr>
            <a:r>
              <a:rPr lang="en-US" dirty="0">
                <a:solidFill>
                  <a:srgbClr val="0000FF"/>
                </a:solidFill>
              </a:rPr>
              <a:t>NORD</a:t>
            </a:r>
            <a:r>
              <a:rPr lang="en-US" dirty="0"/>
              <a:t>: number (ordinal) e.g. May 7, 3rd, Bill Gates II</a:t>
            </a:r>
          </a:p>
          <a:p>
            <a:pPr marL="0" indent="0">
              <a:lnSpc>
                <a:spcPct val="90000"/>
              </a:lnSpc>
              <a:buNone/>
            </a:pPr>
            <a:r>
              <a:rPr lang="en-US" dirty="0">
                <a:solidFill>
                  <a:srgbClr val="0000FF"/>
                </a:solidFill>
              </a:rPr>
              <a:t>NTEL</a:t>
            </a:r>
            <a:r>
              <a:rPr lang="en-US" dirty="0"/>
              <a:t>: telephone (or part) e.g. 212-555-4523</a:t>
            </a:r>
          </a:p>
          <a:p>
            <a:pPr marL="0" indent="0">
              <a:lnSpc>
                <a:spcPct val="90000"/>
              </a:lnSpc>
              <a:buNone/>
            </a:pPr>
            <a:r>
              <a:rPr lang="en-US" dirty="0">
                <a:solidFill>
                  <a:srgbClr val="0000FF"/>
                </a:solidFill>
              </a:rPr>
              <a:t>NDIG</a:t>
            </a:r>
            <a:r>
              <a:rPr lang="en-US" dirty="0"/>
              <a:t>: number as digits e.g. Room 101</a:t>
            </a:r>
          </a:p>
          <a:p>
            <a:pPr marL="0" indent="0">
              <a:lnSpc>
                <a:spcPct val="90000"/>
              </a:lnSpc>
              <a:buNone/>
            </a:pPr>
            <a:r>
              <a:rPr lang="en-US" dirty="0">
                <a:solidFill>
                  <a:srgbClr val="0000FF"/>
                </a:solidFill>
              </a:rPr>
              <a:t>NIDE</a:t>
            </a:r>
            <a:r>
              <a:rPr lang="en-US" dirty="0"/>
              <a:t>: identifier, e.g. 747, 386, I5, PC110</a:t>
            </a:r>
          </a:p>
          <a:p>
            <a:pPr marL="0" indent="0">
              <a:lnSpc>
                <a:spcPct val="90000"/>
              </a:lnSpc>
              <a:buNone/>
            </a:pPr>
            <a:r>
              <a:rPr lang="en-US" dirty="0">
                <a:solidFill>
                  <a:srgbClr val="0000FF"/>
                </a:solidFill>
              </a:rPr>
              <a:t>NADDR</a:t>
            </a:r>
            <a:r>
              <a:rPr lang="en-US" dirty="0"/>
              <a:t>: number as </a:t>
            </a:r>
            <a:r>
              <a:rPr lang="en-US" dirty="0" err="1"/>
              <a:t>stresst</a:t>
            </a:r>
            <a:r>
              <a:rPr lang="en-US" dirty="0"/>
              <a:t> address, e.g. 5000 Pennsylvania</a:t>
            </a:r>
          </a:p>
          <a:p>
            <a:pPr marL="0" indent="0">
              <a:lnSpc>
                <a:spcPct val="90000"/>
              </a:lnSpc>
              <a:buNone/>
            </a:pPr>
            <a:r>
              <a:rPr lang="en-US" dirty="0">
                <a:solidFill>
                  <a:srgbClr val="0000FF"/>
                </a:solidFill>
              </a:rPr>
              <a:t>NZIP, NTIME, NDATE, NYER, MONEY, BMONY, PRCT,URL</a:t>
            </a:r>
            <a:r>
              <a:rPr lang="en-US" dirty="0"/>
              <a:t>, </a:t>
            </a:r>
            <a:r>
              <a:rPr lang="en-US" dirty="0" err="1"/>
              <a:t>etc</a:t>
            </a:r>
            <a:endParaRPr lang="en-US" dirty="0"/>
          </a:p>
          <a:p>
            <a:pPr marL="0" indent="0">
              <a:lnSpc>
                <a:spcPct val="90000"/>
              </a:lnSpc>
              <a:buNone/>
            </a:pPr>
            <a:r>
              <a:rPr lang="en-US" dirty="0">
                <a:solidFill>
                  <a:srgbClr val="0000FF"/>
                </a:solidFill>
              </a:rPr>
              <a:t>SLNT</a:t>
            </a:r>
            <a:r>
              <a:rPr lang="en-US" dirty="0"/>
              <a:t>: not spoken (KENT*REALTY)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Von Kempelen:</a:t>
            </a:r>
          </a:p>
        </p:txBody>
      </p:sp>
      <p:sp>
        <p:nvSpPr>
          <p:cNvPr id="24579" name="Rectangle 3"/>
          <p:cNvSpPr>
            <a:spLocks noGrp="1" noChangeArrowheads="1"/>
          </p:cNvSpPr>
          <p:nvPr>
            <p:ph sz="quarter" idx="1"/>
          </p:nvPr>
        </p:nvSpPr>
        <p:spPr>
          <a:xfrm>
            <a:off x="152400" y="1447800"/>
            <a:ext cx="5257800" cy="4572000"/>
          </a:xfrm>
        </p:spPr>
        <p:txBody>
          <a:bodyPr/>
          <a:lstStyle/>
          <a:p>
            <a:r>
              <a:rPr lang="en-US" sz="3200" dirty="0"/>
              <a:t>Small whistles controlled consonants</a:t>
            </a:r>
          </a:p>
          <a:p>
            <a:r>
              <a:rPr lang="en-US" sz="3200" dirty="0"/>
              <a:t>Rubber mouth and nose; nose had to be covered with two fingers for non-nasals</a:t>
            </a:r>
          </a:p>
          <a:p>
            <a:r>
              <a:rPr lang="en-US" sz="3200" dirty="0"/>
              <a:t>Unvoiced sounds: mouth covered, auxiliary bellows driven by string provides puff of air</a:t>
            </a:r>
          </a:p>
          <a:p>
            <a:endParaRPr lang="en-US" dirty="0"/>
          </a:p>
        </p:txBody>
      </p:sp>
      <p:pic>
        <p:nvPicPr>
          <p:cNvPr id="24580" name="Picture 4" descr="kempln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925" y="192088"/>
            <a:ext cx="3648075" cy="6665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652463" y="6453188"/>
            <a:ext cx="259677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i="1" dirty="0">
                <a:latin typeface="Calibri"/>
                <a:cs typeface="Calibri"/>
              </a:rPr>
              <a:t>From </a:t>
            </a:r>
            <a:r>
              <a:rPr lang="en-US" i="1" dirty="0" err="1">
                <a:latin typeface="Calibri"/>
                <a:cs typeface="Calibri"/>
              </a:rPr>
              <a:t>Traunm</a:t>
            </a:r>
            <a:r>
              <a:rPr lang="en-US" i="1" dirty="0" err="1">
                <a:latin typeface="Calibri"/>
                <a:ea typeface="华文细黑" charset="0"/>
                <a:cs typeface="Calibri"/>
              </a:rPr>
              <a:t>üller’s</a:t>
            </a:r>
            <a:r>
              <a:rPr lang="en-US" i="1" dirty="0">
                <a:latin typeface="Calibri"/>
                <a:ea typeface="华文细黑" charset="0"/>
                <a:cs typeface="Calibri"/>
              </a:rPr>
              <a:t> web site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914400" y="274639"/>
            <a:ext cx="7772400" cy="563561"/>
          </a:xfrm>
        </p:spPr>
        <p:txBody>
          <a:bodyPr/>
          <a:lstStyle/>
          <a:p>
            <a:r>
              <a:rPr lang="en-US" dirty="0"/>
              <a:t>More about the types</a:t>
            </a:r>
          </a:p>
        </p:txBody>
      </p:sp>
      <p:sp>
        <p:nvSpPr>
          <p:cNvPr id="116739" name="Rectangle 3"/>
          <p:cNvSpPr>
            <a:spLocks noGrp="1" noChangeArrowheads="1"/>
          </p:cNvSpPr>
          <p:nvPr>
            <p:ph sz="quarter" idx="1"/>
          </p:nvPr>
        </p:nvSpPr>
        <p:spPr>
          <a:xfrm>
            <a:off x="0" y="990600"/>
            <a:ext cx="9144000" cy="4572000"/>
          </a:xfrm>
        </p:spPr>
        <p:txBody>
          <a:bodyPr/>
          <a:lstStyle/>
          <a:p>
            <a:pPr marL="0" indent="0">
              <a:buNone/>
            </a:pPr>
            <a:r>
              <a:rPr lang="en-US" dirty="0"/>
              <a:t>4 </a:t>
            </a:r>
            <a:r>
              <a:rPr lang="en-US" sz="2800" dirty="0"/>
              <a:t>categories for alphabetic sequences:</a:t>
            </a:r>
          </a:p>
          <a:p>
            <a:pPr marL="319088" lvl="1" indent="0">
              <a:buNone/>
            </a:pPr>
            <a:r>
              <a:rPr lang="en-US" sz="2800" dirty="0">
                <a:solidFill>
                  <a:srgbClr val="0000FF"/>
                </a:solidFill>
              </a:rPr>
              <a:t>EXPN</a:t>
            </a:r>
            <a:r>
              <a:rPr lang="en-US" sz="2800" dirty="0"/>
              <a:t>: expand to full word(s) (</a:t>
            </a:r>
            <a:r>
              <a:rPr lang="en-US" sz="2800" dirty="0" err="1"/>
              <a:t>fplc</a:t>
            </a:r>
            <a:r>
              <a:rPr lang="en-US" sz="2800" dirty="0"/>
              <a:t>= fireplace, NY=New York)</a:t>
            </a:r>
          </a:p>
          <a:p>
            <a:pPr marL="319088" lvl="1" indent="0">
              <a:buNone/>
            </a:pPr>
            <a:r>
              <a:rPr lang="en-US" sz="2800" dirty="0">
                <a:solidFill>
                  <a:srgbClr val="0000FF"/>
                </a:solidFill>
              </a:rPr>
              <a:t>LSEQ</a:t>
            </a:r>
            <a:r>
              <a:rPr lang="en-US" sz="2800" dirty="0"/>
              <a:t>: say as letter sequence (IBM)</a:t>
            </a:r>
          </a:p>
          <a:p>
            <a:pPr marL="319088" lvl="1" indent="0">
              <a:buNone/>
            </a:pPr>
            <a:r>
              <a:rPr lang="en-US" sz="2800" dirty="0">
                <a:solidFill>
                  <a:srgbClr val="0000FF"/>
                </a:solidFill>
              </a:rPr>
              <a:t>ASWD</a:t>
            </a:r>
            <a:r>
              <a:rPr lang="en-US" sz="2800" dirty="0"/>
              <a:t>: say as standard word (either OOV or acronyms)</a:t>
            </a:r>
          </a:p>
          <a:p>
            <a:pPr marL="0" indent="0">
              <a:buNone/>
            </a:pPr>
            <a:r>
              <a:rPr lang="en-US" sz="2800" dirty="0"/>
              <a:t>5 main ways to read numbers:</a:t>
            </a:r>
          </a:p>
          <a:p>
            <a:pPr marL="319088" lvl="1" indent="0">
              <a:buNone/>
            </a:pPr>
            <a:r>
              <a:rPr lang="en-US" sz="2800" dirty="0">
                <a:solidFill>
                  <a:srgbClr val="0000FF"/>
                </a:solidFill>
              </a:rPr>
              <a:t>Cardinal</a:t>
            </a:r>
            <a:r>
              <a:rPr lang="en-US" sz="2800" dirty="0"/>
              <a:t> (quantities)</a:t>
            </a:r>
          </a:p>
          <a:p>
            <a:pPr marL="319088" lvl="1" indent="0">
              <a:buNone/>
            </a:pPr>
            <a:r>
              <a:rPr lang="en-US" sz="2800" dirty="0">
                <a:solidFill>
                  <a:srgbClr val="0000FF"/>
                </a:solidFill>
              </a:rPr>
              <a:t>Ordinal</a:t>
            </a:r>
            <a:r>
              <a:rPr lang="en-US" sz="2800" dirty="0"/>
              <a:t> (dates)</a:t>
            </a:r>
          </a:p>
          <a:p>
            <a:pPr marL="319088" lvl="1" indent="0">
              <a:buNone/>
            </a:pPr>
            <a:r>
              <a:rPr lang="en-US" sz="2800" dirty="0">
                <a:solidFill>
                  <a:srgbClr val="0000FF"/>
                </a:solidFill>
              </a:rPr>
              <a:t>String of digits </a:t>
            </a:r>
            <a:r>
              <a:rPr lang="en-US" sz="2800" dirty="0"/>
              <a:t>(phone numbers)</a:t>
            </a:r>
          </a:p>
          <a:p>
            <a:pPr marL="319088" lvl="1" indent="0">
              <a:buNone/>
            </a:pPr>
            <a:r>
              <a:rPr lang="en-US" sz="2800" dirty="0">
                <a:solidFill>
                  <a:srgbClr val="0000FF"/>
                </a:solidFill>
              </a:rPr>
              <a:t>Pair of digits </a:t>
            </a:r>
            <a:r>
              <a:rPr lang="en-US" sz="2800" dirty="0"/>
              <a:t>(years)</a:t>
            </a:r>
          </a:p>
          <a:p>
            <a:pPr marL="319088" lvl="1" indent="0">
              <a:buNone/>
            </a:pPr>
            <a:r>
              <a:rPr lang="en-US" sz="2800" dirty="0">
                <a:solidFill>
                  <a:srgbClr val="0000FF"/>
                </a:solidFill>
              </a:rPr>
              <a:t>Trailing unit</a:t>
            </a:r>
            <a:r>
              <a:rPr lang="en-US" sz="2800" dirty="0"/>
              <a:t>: serial until last non-zero digit: 8765000 is “eight seven six five thousand” (phone #s, long addresses)</a:t>
            </a:r>
          </a:p>
          <a:p>
            <a:pPr marL="319088" lvl="1" indent="0">
              <a:buNone/>
            </a:pPr>
            <a:r>
              <a:rPr lang="en-US" sz="2800" dirty="0">
                <a:solidFill>
                  <a:srgbClr val="0000FF"/>
                </a:solidFill>
              </a:rPr>
              <a:t>But still exceptions</a:t>
            </a:r>
            <a:r>
              <a:rPr lang="en-US" sz="2800" dirty="0"/>
              <a:t>: (947-3030, 830-7056)</a:t>
            </a:r>
          </a:p>
          <a:p>
            <a:pPr marL="319088" lvl="1" indent="0">
              <a:buNone/>
            </a:pP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r>
              <a:rPr lang="en-US" dirty="0"/>
              <a:t>Type identification classifier</a:t>
            </a:r>
          </a:p>
        </p:txBody>
      </p:sp>
      <p:sp>
        <p:nvSpPr>
          <p:cNvPr id="118788" name="Rectangle 3"/>
          <p:cNvSpPr>
            <a:spLocks noGrp="1" noChangeArrowheads="1"/>
          </p:cNvSpPr>
          <p:nvPr>
            <p:ph sz="quarter" idx="1"/>
          </p:nvPr>
        </p:nvSpPr>
        <p:spPr>
          <a:xfrm>
            <a:off x="533400" y="1447800"/>
            <a:ext cx="8153400" cy="4572000"/>
          </a:xfrm>
        </p:spPr>
        <p:txBody>
          <a:bodyPr/>
          <a:lstStyle/>
          <a:p>
            <a:pPr marL="0" indent="0">
              <a:buNone/>
            </a:pPr>
            <a:r>
              <a:rPr lang="en-US" sz="3200" dirty="0"/>
              <a:t>Hand label a large training set, build classifier</a:t>
            </a:r>
          </a:p>
          <a:p>
            <a:pPr marL="0" indent="0">
              <a:buNone/>
            </a:pPr>
            <a:r>
              <a:rPr lang="en-US" sz="3200" dirty="0"/>
              <a:t>Example features for alphabetic tokens:</a:t>
            </a:r>
          </a:p>
          <a:p>
            <a:pPr marL="319088" lvl="1" indent="0">
              <a:buNone/>
            </a:pPr>
            <a:r>
              <a:rPr lang="en-US" sz="3200" dirty="0">
                <a:solidFill>
                  <a:srgbClr val="0000FF"/>
                </a:solidFill>
              </a:rPr>
              <a:t>P(</a:t>
            </a:r>
            <a:r>
              <a:rPr lang="en-US" sz="3200" dirty="0" err="1">
                <a:solidFill>
                  <a:srgbClr val="0000FF"/>
                </a:solidFill>
              </a:rPr>
              <a:t>o|t</a:t>
            </a:r>
            <a:r>
              <a:rPr lang="en-US" sz="3200" dirty="0">
                <a:solidFill>
                  <a:srgbClr val="0000FF"/>
                </a:solidFill>
              </a:rPr>
              <a:t>) </a:t>
            </a:r>
            <a:r>
              <a:rPr lang="en-US" sz="3200" dirty="0"/>
              <a:t>for t in ASWD, LSWQ, EXPN (from trigram letter model)</a:t>
            </a:r>
          </a:p>
          <a:p>
            <a:pPr marL="319088" lvl="1" indent="0">
              <a:buNone/>
            </a:pPr>
            <a:endParaRPr lang="en-US" sz="6000" dirty="0"/>
          </a:p>
          <a:p>
            <a:pPr marL="319088" lvl="1" indent="0">
              <a:buNone/>
            </a:pPr>
            <a:r>
              <a:rPr lang="en-US" sz="3200" dirty="0">
                <a:solidFill>
                  <a:srgbClr val="0000FF"/>
                </a:solidFill>
              </a:rPr>
              <a:t>P(t) </a:t>
            </a:r>
            <a:r>
              <a:rPr lang="en-US" sz="3200" dirty="0"/>
              <a:t>from counts of each tag in text</a:t>
            </a:r>
          </a:p>
          <a:p>
            <a:pPr marL="319088" lvl="1" indent="0">
              <a:buNone/>
            </a:pPr>
            <a:r>
              <a:rPr lang="en-US" sz="3200" dirty="0">
                <a:solidFill>
                  <a:srgbClr val="0000FF"/>
                </a:solidFill>
              </a:rPr>
              <a:t>P(o) </a:t>
            </a:r>
            <a:r>
              <a:rPr lang="en-US" sz="3200" dirty="0"/>
              <a:t>normalization factor</a:t>
            </a:r>
          </a:p>
          <a:p>
            <a:pPr marL="319088" lvl="1" indent="0">
              <a:buNone/>
            </a:pPr>
            <a:r>
              <a:rPr lang="en-US" sz="3200" dirty="0">
                <a:solidFill>
                  <a:srgbClr val="0000FF"/>
                </a:solidFill>
              </a:rPr>
              <a:t>P(</a:t>
            </a:r>
            <a:r>
              <a:rPr lang="en-US" sz="3200" dirty="0" err="1">
                <a:solidFill>
                  <a:srgbClr val="0000FF"/>
                </a:solidFill>
              </a:rPr>
              <a:t>t|o</a:t>
            </a:r>
            <a:r>
              <a:rPr lang="en-US" sz="3200" dirty="0">
                <a:solidFill>
                  <a:srgbClr val="0000FF"/>
                </a:solidFill>
              </a:rPr>
              <a:t>) </a:t>
            </a:r>
            <a:r>
              <a:rPr lang="en-US" sz="3200" dirty="0"/>
              <a:t>= p(</a:t>
            </a:r>
            <a:r>
              <a:rPr lang="en-US" sz="3200" dirty="0" err="1"/>
              <a:t>o|t</a:t>
            </a:r>
            <a:r>
              <a:rPr lang="en-US" sz="3200" dirty="0"/>
              <a:t>)p(t)/p(o)</a:t>
            </a:r>
          </a:p>
          <a:p>
            <a:pPr lvl="1"/>
            <a:endParaRPr lang="en-US" sz="3200" dirty="0"/>
          </a:p>
          <a:p>
            <a:pPr lvl="1"/>
            <a:endParaRPr lang="en-US" dirty="0"/>
          </a:p>
        </p:txBody>
      </p:sp>
      <p:graphicFrame>
        <p:nvGraphicFramePr>
          <p:cNvPr id="118786" name="Object 2"/>
          <p:cNvGraphicFramePr>
            <a:graphicFrameLocks noChangeAspect="1"/>
          </p:cNvGraphicFramePr>
          <p:nvPr>
            <p:extLst>
              <p:ext uri="{D42A27DB-BD31-4B8C-83A1-F6EECF244321}">
                <p14:modId xmlns:p14="http://schemas.microsoft.com/office/powerpoint/2010/main" val="3852655664"/>
              </p:ext>
            </p:extLst>
          </p:nvPr>
        </p:nvGraphicFramePr>
        <p:xfrm>
          <a:off x="2102871" y="3429000"/>
          <a:ext cx="4374130" cy="1219200"/>
        </p:xfrm>
        <a:graphic>
          <a:graphicData uri="http://schemas.openxmlformats.org/presentationml/2006/ole">
            <mc:AlternateContent xmlns:mc="http://schemas.openxmlformats.org/markup-compatibility/2006">
              <mc:Choice xmlns:v="urn:schemas-microsoft-com:vml" Requires="v">
                <p:oleObj spid="_x0000_s118854" name="Equation" r:id="rId4" imgW="1549400" imgH="431800" progId="Equation.3">
                  <p:embed/>
                </p:oleObj>
              </mc:Choice>
              <mc:Fallback>
                <p:oleObj name="Equation" r:id="rId4" imgW="1549400" imgH="4318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2871" y="3429000"/>
                        <a:ext cx="4374130" cy="1219200"/>
                      </a:xfrm>
                      <a:prstGeom prst="rect">
                        <a:avLst/>
                      </a:prstGeom>
                      <a:noFill/>
                      <a:ln>
                        <a:noFill/>
                      </a:ln>
                      <a:effectLs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t>Type identification algorithm</a:t>
            </a:r>
          </a:p>
        </p:txBody>
      </p:sp>
      <p:sp>
        <p:nvSpPr>
          <p:cNvPr id="120835" name="Rectangle 3"/>
          <p:cNvSpPr>
            <a:spLocks noGrp="1" noChangeArrowheads="1"/>
          </p:cNvSpPr>
          <p:nvPr>
            <p:ph sz="quarter" idx="1"/>
          </p:nvPr>
        </p:nvSpPr>
        <p:spPr/>
        <p:txBody>
          <a:bodyPr/>
          <a:lstStyle/>
          <a:p>
            <a:r>
              <a:rPr lang="en-US" sz="3200" dirty="0"/>
              <a:t>Hand-written context-dependent rules:</a:t>
            </a:r>
          </a:p>
          <a:p>
            <a:pPr lvl="1"/>
            <a:r>
              <a:rPr lang="en-US" sz="3200" dirty="0"/>
              <a:t>List of lexical items (Act, Advantage, amendment) after which Roman numbers are read as cardinals not ordinals</a:t>
            </a:r>
          </a:p>
          <a:p>
            <a:r>
              <a:rPr lang="en-US" sz="3200" dirty="0"/>
              <a:t>Classifier accuracy: </a:t>
            </a:r>
          </a:p>
          <a:p>
            <a:pPr lvl="1"/>
            <a:r>
              <a:rPr lang="en-US" sz="3200" dirty="0"/>
              <a:t>98.1% in news data, </a:t>
            </a:r>
          </a:p>
          <a:p>
            <a:pPr lvl="1"/>
            <a:r>
              <a:rPr lang="en-US" sz="3200" dirty="0"/>
              <a:t>91.8% in email</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04800" y="274639"/>
            <a:ext cx="8382000" cy="1143000"/>
          </a:xfrm>
        </p:spPr>
        <p:txBody>
          <a:bodyPr/>
          <a:lstStyle/>
          <a:p>
            <a:r>
              <a:rPr lang="en-US" dirty="0"/>
              <a:t>Step 3: expand NSW Tokens by type-specific rules</a:t>
            </a:r>
          </a:p>
        </p:txBody>
      </p:sp>
      <p:sp>
        <p:nvSpPr>
          <p:cNvPr id="122883" name="Rectangle 3"/>
          <p:cNvSpPr>
            <a:spLocks noGrp="1" noChangeArrowheads="1"/>
          </p:cNvSpPr>
          <p:nvPr>
            <p:ph sz="quarter" idx="1"/>
          </p:nvPr>
        </p:nvSpPr>
        <p:spPr/>
        <p:txBody>
          <a:bodyPr/>
          <a:lstStyle/>
          <a:p>
            <a:r>
              <a:rPr lang="en-US" sz="3200" dirty="0"/>
              <a:t>ASWD expands to itself</a:t>
            </a:r>
          </a:p>
          <a:p>
            <a:r>
              <a:rPr lang="en-US" sz="3200" dirty="0"/>
              <a:t>LSEQ expands to list of words, one for each letter</a:t>
            </a:r>
          </a:p>
          <a:p>
            <a:r>
              <a:rPr lang="en-US" sz="3200" dirty="0"/>
              <a:t>NUM expands to string of words representing cardinal</a:t>
            </a:r>
          </a:p>
          <a:p>
            <a:r>
              <a:rPr lang="en-US" sz="3200" dirty="0"/>
              <a:t>NYER expand to 2 pairs of NUM digits…</a:t>
            </a:r>
          </a:p>
          <a:p>
            <a:r>
              <a:rPr lang="en-US" sz="3200" dirty="0"/>
              <a:t>NTEL: string of digits with silence for </a:t>
            </a:r>
            <a:r>
              <a:rPr lang="en-US" sz="3200" dirty="0" err="1"/>
              <a:t>puncutation</a:t>
            </a:r>
            <a:endParaRPr lang="en-US" sz="3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practice</a:t>
            </a:r>
          </a:p>
        </p:txBody>
      </p:sp>
      <p:sp>
        <p:nvSpPr>
          <p:cNvPr id="3" name="Content Placeholder 2"/>
          <p:cNvSpPr>
            <a:spLocks noGrp="1"/>
          </p:cNvSpPr>
          <p:nvPr>
            <p:ph sz="quarter" idx="1"/>
          </p:nvPr>
        </p:nvSpPr>
        <p:spPr/>
        <p:txBody>
          <a:bodyPr/>
          <a:lstStyle/>
          <a:p>
            <a:r>
              <a:rPr lang="en-US" dirty="0"/>
              <a:t>NSWs are still mainly done by rule in TTS systems</a:t>
            </a:r>
          </a:p>
          <a:p>
            <a:r>
              <a:rPr lang="en-US" dirty="0"/>
              <a:t>Moving towards ML approaches</a:t>
            </a:r>
          </a:p>
          <a:p>
            <a:r>
              <a:rPr lang="en-US" dirty="0"/>
              <a:t>Labeled data not readily available for the task</a:t>
            </a:r>
          </a:p>
        </p:txBody>
      </p:sp>
    </p:spTree>
    <p:extLst>
      <p:ext uri="{BB962C8B-B14F-4D97-AF65-F5344CB8AC3E}">
        <p14:creationId xmlns:p14="http://schemas.microsoft.com/office/powerpoint/2010/main" val="25189150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914400" y="-76200"/>
            <a:ext cx="7772400" cy="1143000"/>
          </a:xfrm>
        </p:spPr>
        <p:txBody>
          <a:bodyPr/>
          <a:lstStyle/>
          <a:p>
            <a:r>
              <a:rPr lang="en-US" dirty="0"/>
              <a:t>Homograph disambiguation</a:t>
            </a:r>
          </a:p>
        </p:txBody>
      </p:sp>
      <p:pic>
        <p:nvPicPr>
          <p:cNvPr id="6" name="Content Placeholder 5" descr="hg1.pdf"/>
          <p:cNvPicPr>
            <a:picLocks noGrp="1" noChangeAspect="1"/>
          </p:cNvPicPr>
          <p:nvPr>
            <p:ph sz="quarter" idx="1"/>
          </p:nvPr>
        </p:nvPicPr>
        <p:blipFill>
          <a:blip r:embed="rId3">
            <a:extLst>
              <a:ext uri="{28A0092B-C50C-407E-A947-70E740481C1C}">
                <a14:useLocalDpi xmlns:a14="http://schemas.microsoft.com/office/drawing/2010/main" val="0"/>
              </a:ext>
            </a:extLst>
          </a:blip>
          <a:srcRect l="-2240" r="-2240"/>
          <a:stretch>
            <a:fillRect/>
          </a:stretch>
        </p:blipFill>
        <p:spPr>
          <a:xfrm>
            <a:off x="-15239" y="3886200"/>
            <a:ext cx="3756659" cy="2209800"/>
          </a:xfrm>
        </p:spPr>
      </p:pic>
      <p:pic>
        <p:nvPicPr>
          <p:cNvPr id="129027"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6581" y="1121784"/>
            <a:ext cx="9170581" cy="1493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h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3048000"/>
            <a:ext cx="4495800" cy="1886350"/>
          </a:xfrm>
          <a:prstGeom prst="rect">
            <a:avLst/>
          </a:prstGeom>
        </p:spPr>
      </p:pic>
      <p:pic>
        <p:nvPicPr>
          <p:cNvPr id="8" name="Picture 7" descr="hg3.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4995333"/>
            <a:ext cx="4815840" cy="18288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914400" y="274639"/>
            <a:ext cx="7772400" cy="639761"/>
          </a:xfrm>
        </p:spPr>
        <p:txBody>
          <a:bodyPr/>
          <a:lstStyle/>
          <a:p>
            <a:r>
              <a:rPr lang="en-US" dirty="0"/>
              <a:t>Homograph disambiguation</a:t>
            </a:r>
          </a:p>
        </p:txBody>
      </p:sp>
      <p:sp>
        <p:nvSpPr>
          <p:cNvPr id="131075" name="Rectangle 3"/>
          <p:cNvSpPr>
            <a:spLocks noGrp="1" noChangeArrowheads="1"/>
          </p:cNvSpPr>
          <p:nvPr>
            <p:ph sz="quarter" idx="1"/>
          </p:nvPr>
        </p:nvSpPr>
        <p:spPr>
          <a:xfrm>
            <a:off x="381000" y="2362200"/>
            <a:ext cx="3733800" cy="4572000"/>
          </a:xfrm>
        </p:spPr>
        <p:txBody>
          <a:bodyPr/>
          <a:lstStyle/>
          <a:p>
            <a:pPr marL="319088" lvl="1" indent="0">
              <a:lnSpc>
                <a:spcPct val="90000"/>
              </a:lnSpc>
              <a:buNone/>
            </a:pPr>
            <a:r>
              <a:rPr lang="en-US" sz="2800" dirty="0"/>
              <a:t>use		319</a:t>
            </a:r>
          </a:p>
          <a:p>
            <a:pPr marL="319088" lvl="1" indent="0">
              <a:lnSpc>
                <a:spcPct val="90000"/>
              </a:lnSpc>
              <a:buNone/>
            </a:pPr>
            <a:r>
              <a:rPr lang="en-US" sz="2800" dirty="0"/>
              <a:t>increase	230</a:t>
            </a:r>
          </a:p>
          <a:p>
            <a:pPr marL="319088" lvl="1" indent="0">
              <a:lnSpc>
                <a:spcPct val="90000"/>
              </a:lnSpc>
              <a:buNone/>
            </a:pPr>
            <a:r>
              <a:rPr lang="en-US" sz="2800" dirty="0"/>
              <a:t>close	215</a:t>
            </a:r>
          </a:p>
          <a:p>
            <a:pPr marL="319088" lvl="1" indent="0">
              <a:lnSpc>
                <a:spcPct val="90000"/>
              </a:lnSpc>
              <a:buNone/>
            </a:pPr>
            <a:r>
              <a:rPr lang="en-US" sz="2800" dirty="0"/>
              <a:t>record	195</a:t>
            </a:r>
          </a:p>
          <a:p>
            <a:pPr marL="319088" lvl="1" indent="0">
              <a:lnSpc>
                <a:spcPct val="90000"/>
              </a:lnSpc>
              <a:buNone/>
            </a:pPr>
            <a:r>
              <a:rPr lang="en-US" sz="2800" dirty="0"/>
              <a:t>house	150</a:t>
            </a:r>
          </a:p>
          <a:p>
            <a:pPr marL="319088" lvl="1" indent="0">
              <a:lnSpc>
                <a:spcPct val="90000"/>
              </a:lnSpc>
              <a:buNone/>
            </a:pPr>
            <a:r>
              <a:rPr lang="en-US" sz="2800" dirty="0"/>
              <a:t>contract	143</a:t>
            </a:r>
          </a:p>
          <a:p>
            <a:pPr marL="319088" lvl="1" indent="0">
              <a:lnSpc>
                <a:spcPct val="90000"/>
              </a:lnSpc>
              <a:buNone/>
            </a:pPr>
            <a:r>
              <a:rPr lang="en-US" sz="2800" dirty="0"/>
              <a:t>lead	131</a:t>
            </a:r>
          </a:p>
          <a:p>
            <a:pPr marL="319088" lvl="1" indent="0">
              <a:lnSpc>
                <a:spcPct val="90000"/>
              </a:lnSpc>
              <a:buNone/>
            </a:pPr>
            <a:r>
              <a:rPr lang="en-US" sz="2800" dirty="0"/>
              <a:t>live		130</a:t>
            </a:r>
          </a:p>
          <a:p>
            <a:pPr marL="319088" lvl="1" indent="0">
              <a:lnSpc>
                <a:spcPct val="90000"/>
              </a:lnSpc>
              <a:buNone/>
            </a:pPr>
            <a:r>
              <a:rPr lang="en-US" sz="2800" dirty="0"/>
              <a:t>lives	105</a:t>
            </a:r>
          </a:p>
          <a:p>
            <a:pPr marL="319088" lvl="1" indent="0">
              <a:lnSpc>
                <a:spcPct val="90000"/>
              </a:lnSpc>
              <a:buNone/>
            </a:pPr>
            <a:r>
              <a:rPr lang="en-US" sz="2800" dirty="0"/>
              <a:t>protest	94</a:t>
            </a:r>
          </a:p>
        </p:txBody>
      </p:sp>
      <p:sp>
        <p:nvSpPr>
          <p:cNvPr id="131076" name="Rectangle 4"/>
          <p:cNvSpPr>
            <a:spLocks noChangeArrowheads="1"/>
          </p:cNvSpPr>
          <p:nvPr/>
        </p:nvSpPr>
        <p:spPr bwMode="auto">
          <a:xfrm>
            <a:off x="4114800" y="2362200"/>
            <a:ext cx="365760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1">
              <a:lnSpc>
                <a:spcPct val="110000"/>
              </a:lnSpc>
            </a:pPr>
            <a:r>
              <a:rPr lang="en-US" sz="2800" dirty="0">
                <a:latin typeface="Calibri"/>
                <a:cs typeface="Calibri"/>
              </a:rPr>
              <a:t>survey	91</a:t>
            </a:r>
          </a:p>
          <a:p>
            <a:pPr lvl="1">
              <a:lnSpc>
                <a:spcPct val="110000"/>
              </a:lnSpc>
            </a:pPr>
            <a:r>
              <a:rPr lang="en-US" sz="2800" dirty="0">
                <a:latin typeface="Calibri"/>
                <a:cs typeface="Calibri"/>
              </a:rPr>
              <a:t>project	90</a:t>
            </a:r>
          </a:p>
          <a:p>
            <a:pPr lvl="1">
              <a:lnSpc>
                <a:spcPct val="110000"/>
              </a:lnSpc>
            </a:pPr>
            <a:r>
              <a:rPr lang="en-US" sz="2800" dirty="0">
                <a:latin typeface="Calibri"/>
                <a:cs typeface="Calibri"/>
              </a:rPr>
              <a:t>separate	87</a:t>
            </a:r>
          </a:p>
          <a:p>
            <a:pPr lvl="1">
              <a:lnSpc>
                <a:spcPct val="110000"/>
              </a:lnSpc>
            </a:pPr>
            <a:r>
              <a:rPr lang="en-US" sz="2800" dirty="0">
                <a:latin typeface="Calibri"/>
                <a:cs typeface="Calibri"/>
              </a:rPr>
              <a:t>present	80</a:t>
            </a:r>
          </a:p>
          <a:p>
            <a:pPr lvl="1">
              <a:lnSpc>
                <a:spcPct val="110000"/>
              </a:lnSpc>
            </a:pPr>
            <a:r>
              <a:rPr lang="en-US" sz="2800" dirty="0">
                <a:latin typeface="Calibri"/>
                <a:cs typeface="Calibri"/>
              </a:rPr>
              <a:t>read	72</a:t>
            </a:r>
          </a:p>
          <a:p>
            <a:pPr lvl="1">
              <a:lnSpc>
                <a:spcPct val="110000"/>
              </a:lnSpc>
            </a:pPr>
            <a:r>
              <a:rPr lang="en-US" sz="2800" dirty="0">
                <a:latin typeface="Calibri"/>
                <a:cs typeface="Calibri"/>
              </a:rPr>
              <a:t>subject	68</a:t>
            </a:r>
          </a:p>
          <a:p>
            <a:pPr lvl="1">
              <a:lnSpc>
                <a:spcPct val="110000"/>
              </a:lnSpc>
            </a:pPr>
            <a:r>
              <a:rPr lang="en-US" sz="2800" dirty="0">
                <a:latin typeface="Calibri"/>
                <a:cs typeface="Calibri"/>
              </a:rPr>
              <a:t>rebel	48</a:t>
            </a:r>
          </a:p>
          <a:p>
            <a:pPr lvl="1">
              <a:lnSpc>
                <a:spcPct val="110000"/>
              </a:lnSpc>
            </a:pPr>
            <a:r>
              <a:rPr lang="en-US" sz="2800" dirty="0">
                <a:latin typeface="Calibri"/>
                <a:cs typeface="Calibri"/>
              </a:rPr>
              <a:t>finance	46</a:t>
            </a:r>
          </a:p>
          <a:p>
            <a:pPr lvl="1">
              <a:lnSpc>
                <a:spcPct val="110000"/>
              </a:lnSpc>
            </a:pPr>
            <a:r>
              <a:rPr lang="en-US" sz="2800" dirty="0">
                <a:latin typeface="Calibri"/>
                <a:cs typeface="Calibri"/>
              </a:rPr>
              <a:t>estimate	46</a:t>
            </a:r>
          </a:p>
        </p:txBody>
      </p:sp>
      <p:sp>
        <p:nvSpPr>
          <p:cNvPr id="131077" name="Rectangle 5"/>
          <p:cNvSpPr>
            <a:spLocks noChangeArrowheads="1"/>
          </p:cNvSpPr>
          <p:nvPr/>
        </p:nvSpPr>
        <p:spPr bwMode="auto">
          <a:xfrm>
            <a:off x="228600" y="990600"/>
            <a:ext cx="91440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indent="-457200">
              <a:buFont typeface="Arial"/>
              <a:buChar char="•"/>
            </a:pPr>
            <a:r>
              <a:rPr lang="en-US" sz="2400" dirty="0">
                <a:latin typeface="Calibri"/>
                <a:cs typeface="Calibri"/>
              </a:rPr>
              <a:t>19 most frequent homographs, from Liberman and Church 1992</a:t>
            </a:r>
          </a:p>
          <a:p>
            <a:pPr marL="457200" indent="-457200">
              <a:buFont typeface="Arial"/>
              <a:buChar char="•"/>
            </a:pPr>
            <a:r>
              <a:rPr lang="en-US" sz="2400" dirty="0">
                <a:latin typeface="Calibri"/>
                <a:cs typeface="Calibri"/>
              </a:rPr>
              <a:t>Counts are per million, from an AP news  corpus of 44 million words.</a:t>
            </a:r>
          </a:p>
          <a:p>
            <a:pPr marL="457200" indent="-457200">
              <a:buFont typeface="Arial"/>
              <a:buChar char="•"/>
            </a:pPr>
            <a:r>
              <a:rPr lang="en-US" sz="2400" dirty="0">
                <a:latin typeface="Calibri"/>
                <a:cs typeface="Calibri"/>
              </a:rPr>
              <a:t>Not a huge problem, but still important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t>POS Tagging for homograph disambiguation</a:t>
            </a:r>
          </a:p>
        </p:txBody>
      </p:sp>
      <p:sp>
        <p:nvSpPr>
          <p:cNvPr id="133123" name="Rectangle 3"/>
          <p:cNvSpPr>
            <a:spLocks noGrp="1" noChangeArrowheads="1"/>
          </p:cNvSpPr>
          <p:nvPr>
            <p:ph sz="quarter" idx="1"/>
          </p:nvPr>
        </p:nvSpPr>
        <p:spPr/>
        <p:txBody>
          <a:bodyPr/>
          <a:lstStyle/>
          <a:p>
            <a:r>
              <a:rPr lang="en-US" dirty="0"/>
              <a:t>Many homographs can be distinguished by POS</a:t>
            </a:r>
          </a:p>
          <a:p>
            <a:pPr marL="319088" lvl="1" indent="0">
              <a:buNone/>
            </a:pPr>
            <a:r>
              <a:rPr lang="en-US" dirty="0"/>
              <a:t>use 		y </a:t>
            </a:r>
            <a:r>
              <a:rPr lang="en-US" dirty="0" err="1"/>
              <a:t>uw</a:t>
            </a:r>
            <a:r>
              <a:rPr lang="en-US" dirty="0"/>
              <a:t> s	    y </a:t>
            </a:r>
            <a:r>
              <a:rPr lang="en-US" dirty="0" err="1"/>
              <a:t>uw</a:t>
            </a:r>
            <a:r>
              <a:rPr lang="en-US" dirty="0"/>
              <a:t> z</a:t>
            </a:r>
          </a:p>
          <a:p>
            <a:pPr marL="319088" lvl="1" indent="0">
              <a:buNone/>
            </a:pPr>
            <a:r>
              <a:rPr lang="en-US" dirty="0"/>
              <a:t>close 	k l </a:t>
            </a:r>
            <a:r>
              <a:rPr lang="en-US" dirty="0" err="1"/>
              <a:t>ow</a:t>
            </a:r>
            <a:r>
              <a:rPr lang="en-US" dirty="0"/>
              <a:t> s     k l </a:t>
            </a:r>
            <a:r>
              <a:rPr lang="en-US" dirty="0" err="1"/>
              <a:t>ow</a:t>
            </a:r>
            <a:r>
              <a:rPr lang="en-US" dirty="0"/>
              <a:t> z</a:t>
            </a:r>
          </a:p>
          <a:p>
            <a:pPr marL="319088" lvl="1" indent="0">
              <a:buNone/>
            </a:pPr>
            <a:r>
              <a:rPr lang="en-US" dirty="0"/>
              <a:t>house 	h aw s      h aw z</a:t>
            </a:r>
          </a:p>
          <a:p>
            <a:pPr marL="319088" lvl="1" indent="0">
              <a:buNone/>
            </a:pPr>
            <a:r>
              <a:rPr lang="en-US" dirty="0"/>
              <a:t>live		l ay v       l </a:t>
            </a:r>
            <a:r>
              <a:rPr lang="en-US" dirty="0" err="1"/>
              <a:t>ih</a:t>
            </a:r>
            <a:r>
              <a:rPr lang="en-US" dirty="0"/>
              <a:t> v</a:t>
            </a:r>
          </a:p>
          <a:p>
            <a:pPr marL="319088" lvl="1" indent="0">
              <a:buNone/>
            </a:pPr>
            <a:r>
              <a:rPr lang="en-US" dirty="0" err="1"/>
              <a:t>REcord</a:t>
            </a:r>
            <a:r>
              <a:rPr lang="en-US" dirty="0"/>
              <a:t>	</a:t>
            </a:r>
            <a:r>
              <a:rPr lang="en-US" dirty="0" err="1"/>
              <a:t>reCORD</a:t>
            </a:r>
            <a:endParaRPr lang="en-US" dirty="0"/>
          </a:p>
          <a:p>
            <a:pPr marL="319088" lvl="1" indent="0">
              <a:buNone/>
            </a:pPr>
            <a:r>
              <a:rPr lang="en-US" dirty="0" err="1"/>
              <a:t>INsult</a:t>
            </a:r>
            <a:r>
              <a:rPr lang="en-US" dirty="0"/>
              <a:t> 	</a:t>
            </a:r>
            <a:r>
              <a:rPr lang="en-US" dirty="0" err="1"/>
              <a:t>inSULT</a:t>
            </a:r>
            <a:endParaRPr lang="en-US" dirty="0"/>
          </a:p>
          <a:p>
            <a:pPr marL="319088" lvl="1" indent="0">
              <a:buNone/>
            </a:pPr>
            <a:r>
              <a:rPr lang="en-US" dirty="0" err="1"/>
              <a:t>OBject</a:t>
            </a:r>
            <a:r>
              <a:rPr lang="en-US" dirty="0"/>
              <a:t>	 </a:t>
            </a:r>
            <a:r>
              <a:rPr lang="en-US" dirty="0" err="1"/>
              <a:t>obJECT</a:t>
            </a:r>
            <a:endParaRPr lang="en-US" dirty="0"/>
          </a:p>
          <a:p>
            <a:pPr marL="319088" lvl="1" indent="0">
              <a:buNone/>
            </a:pPr>
            <a:r>
              <a:rPr lang="en-US" dirty="0" err="1"/>
              <a:t>OVERflow</a:t>
            </a:r>
            <a:r>
              <a:rPr lang="en-US" dirty="0"/>
              <a:t> 	</a:t>
            </a:r>
            <a:r>
              <a:rPr lang="en-US" dirty="0" err="1"/>
              <a:t>overFLOW</a:t>
            </a:r>
            <a:endParaRPr lang="en-US" dirty="0"/>
          </a:p>
          <a:p>
            <a:pPr marL="319088" lvl="1" indent="0">
              <a:buNone/>
            </a:pPr>
            <a:r>
              <a:rPr lang="en-US" dirty="0" err="1"/>
              <a:t>DIScount</a:t>
            </a:r>
            <a:r>
              <a:rPr lang="en-US" dirty="0"/>
              <a:t>	</a:t>
            </a:r>
            <a:r>
              <a:rPr lang="en-US" dirty="0" err="1"/>
              <a:t>disCOUNT</a:t>
            </a:r>
            <a:endParaRPr lang="en-US" dirty="0"/>
          </a:p>
          <a:p>
            <a:pPr marL="319088" lvl="1" indent="0">
              <a:buNone/>
            </a:pPr>
            <a:r>
              <a:rPr lang="en-US" dirty="0" err="1"/>
              <a:t>CONtent</a:t>
            </a:r>
            <a:r>
              <a:rPr lang="en-US" dirty="0"/>
              <a:t> 	</a:t>
            </a:r>
            <a:r>
              <a:rPr lang="en-US" dirty="0" err="1"/>
              <a:t>conTENT</a:t>
            </a:r>
            <a:endParaRPr lang="en-US" dirty="0"/>
          </a:p>
          <a:p>
            <a:r>
              <a:rPr lang="en-US" dirty="0"/>
              <a:t>POS tagging also useful for CONTENT/FUNCTION distinction, which is useful for phrasing</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Festival</a:t>
            </a:r>
          </a:p>
        </p:txBody>
      </p:sp>
      <p:sp>
        <p:nvSpPr>
          <p:cNvPr id="20483" name="Rectangle 3"/>
          <p:cNvSpPr>
            <a:spLocks noGrp="1" noChangeArrowheads="1"/>
          </p:cNvSpPr>
          <p:nvPr>
            <p:ph sz="quarter" idx="1"/>
          </p:nvPr>
        </p:nvSpPr>
        <p:spPr/>
        <p:txBody>
          <a:bodyPr/>
          <a:lstStyle/>
          <a:p>
            <a:r>
              <a:rPr lang="en-US" sz="2800" dirty="0"/>
              <a:t>Open source speech synthesis system</a:t>
            </a:r>
          </a:p>
          <a:p>
            <a:r>
              <a:rPr lang="en-US" sz="2800" dirty="0"/>
              <a:t>Designed for development and runtime use</a:t>
            </a:r>
          </a:p>
          <a:p>
            <a:pPr lvl="1"/>
            <a:r>
              <a:rPr lang="en-US" sz="2800" dirty="0"/>
              <a:t>Use in many commercial and academic systems</a:t>
            </a:r>
          </a:p>
          <a:p>
            <a:pPr lvl="1"/>
            <a:r>
              <a:rPr lang="en-US" sz="2800" dirty="0"/>
              <a:t>Hundreds of thousands of users</a:t>
            </a:r>
          </a:p>
          <a:p>
            <a:pPr lvl="1"/>
            <a:r>
              <a:rPr lang="en-US" sz="2800" dirty="0"/>
              <a:t>Multilingual</a:t>
            </a:r>
          </a:p>
          <a:p>
            <a:pPr lvl="2"/>
            <a:r>
              <a:rPr lang="en-US" sz="2400" dirty="0"/>
              <a:t>No built-in language</a:t>
            </a:r>
          </a:p>
          <a:p>
            <a:pPr lvl="2"/>
            <a:r>
              <a:rPr lang="en-US" sz="2400" dirty="0"/>
              <a:t>Designed to allow addition of new languages</a:t>
            </a:r>
          </a:p>
          <a:p>
            <a:pPr lvl="1"/>
            <a:r>
              <a:rPr lang="en-US" sz="2800" dirty="0"/>
              <a:t>Additional tools for rapid voice development</a:t>
            </a:r>
          </a:p>
          <a:p>
            <a:pPr lvl="2"/>
            <a:r>
              <a:rPr lang="en-US" sz="2400" dirty="0"/>
              <a:t>Statistical learning tools</a:t>
            </a:r>
          </a:p>
          <a:p>
            <a:pPr lvl="2"/>
            <a:r>
              <a:rPr lang="en-US" sz="2400" dirty="0"/>
              <a:t>Scripts for building models</a:t>
            </a:r>
          </a:p>
          <a:p>
            <a:pPr lvl="2"/>
            <a:endParaRPr lang="en-US" dirty="0"/>
          </a:p>
        </p:txBody>
      </p:sp>
      <p:sp>
        <p:nvSpPr>
          <p:cNvPr id="20485" name="Rectangle 4"/>
          <p:cNvSpPr>
            <a:spLocks noChangeArrowheads="1"/>
          </p:cNvSpPr>
          <p:nvPr/>
        </p:nvSpPr>
        <p:spPr bwMode="auto">
          <a:xfrm>
            <a:off x="5902325" y="6394450"/>
            <a:ext cx="22780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Text from Richard Sproat</a:t>
            </a:r>
          </a:p>
        </p:txBody>
      </p:sp>
    </p:spTree>
    <p:extLst>
      <p:ext uri="{BB962C8B-B14F-4D97-AF65-F5344CB8AC3E}">
        <p14:creationId xmlns:p14="http://schemas.microsoft.com/office/powerpoint/2010/main" val="6528074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Festival as software</a:t>
            </a:r>
          </a:p>
        </p:txBody>
      </p:sp>
      <p:sp>
        <p:nvSpPr>
          <p:cNvPr id="22531" name="Rectangle 3"/>
          <p:cNvSpPr>
            <a:spLocks noGrp="1" noChangeArrowheads="1"/>
          </p:cNvSpPr>
          <p:nvPr>
            <p:ph sz="quarter" idx="1"/>
          </p:nvPr>
        </p:nvSpPr>
        <p:spPr/>
        <p:txBody>
          <a:bodyPr/>
          <a:lstStyle/>
          <a:p>
            <a:r>
              <a:rPr lang="en-US">
                <a:hlinkClick r:id="rId3"/>
              </a:rPr>
              <a:t>http://festvox.org/festival/</a:t>
            </a:r>
            <a:endParaRPr lang="en-US"/>
          </a:p>
          <a:p>
            <a:r>
              <a:rPr lang="en-US"/>
              <a:t>General system for multi-lingual TTS</a:t>
            </a:r>
          </a:p>
          <a:p>
            <a:r>
              <a:rPr lang="en-US"/>
              <a:t>C/C++ code with Scheme scripting language</a:t>
            </a:r>
          </a:p>
          <a:p>
            <a:r>
              <a:rPr lang="en-US"/>
              <a:t>General replaceable modules:</a:t>
            </a:r>
          </a:p>
          <a:p>
            <a:pPr lvl="1"/>
            <a:r>
              <a:rPr lang="en-US"/>
              <a:t>Lexicons, LTS, duration, intonation, phrasing, POS tagging, tokenizing, diphone/unit selection, signal processing</a:t>
            </a:r>
          </a:p>
          <a:p>
            <a:r>
              <a:rPr lang="en-US"/>
              <a:t>General tools</a:t>
            </a:r>
          </a:p>
          <a:p>
            <a:pPr lvl="1"/>
            <a:r>
              <a:rPr lang="en-US"/>
              <a:t>Intonation analysis (f0, Tilt), signal processing, CART building, N-gram, SCFG, WFST</a:t>
            </a:r>
          </a:p>
        </p:txBody>
      </p:sp>
      <p:sp>
        <p:nvSpPr>
          <p:cNvPr id="22533" name="Rectangle 4"/>
          <p:cNvSpPr>
            <a:spLocks noChangeArrowheads="1"/>
          </p:cNvSpPr>
          <p:nvPr/>
        </p:nvSpPr>
        <p:spPr bwMode="auto">
          <a:xfrm>
            <a:off x="6359525" y="6445250"/>
            <a:ext cx="22780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Text from Richard Sproat</a:t>
            </a:r>
          </a:p>
        </p:txBody>
      </p:sp>
    </p:spTree>
    <p:extLst>
      <p:ext uri="{BB962C8B-B14F-4D97-AF65-F5344CB8AC3E}">
        <p14:creationId xmlns:p14="http://schemas.microsoft.com/office/powerpoint/2010/main" val="1184998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Closer to a natural vocal tract: Riesz 1937</a:t>
            </a:r>
          </a:p>
        </p:txBody>
      </p:sp>
      <p:sp>
        <p:nvSpPr>
          <p:cNvPr id="5" name="Content Placeholder 4"/>
          <p:cNvSpPr>
            <a:spLocks noGrp="1"/>
          </p:cNvSpPr>
          <p:nvPr>
            <p:ph sz="quarter" idx="1"/>
          </p:nvPr>
        </p:nvSpPr>
        <p:spPr/>
        <p:txBody>
          <a:bodyPr/>
          <a:lstStyle/>
          <a:p>
            <a:endParaRPr lang="en-US"/>
          </a:p>
        </p:txBody>
      </p:sp>
      <p:pic>
        <p:nvPicPr>
          <p:cNvPr id="26627" name="Picture 3" descr="ries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24000"/>
            <a:ext cx="7656513" cy="457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CMU FestVox project</a:t>
            </a:r>
          </a:p>
        </p:txBody>
      </p:sp>
      <p:sp>
        <p:nvSpPr>
          <p:cNvPr id="26627" name="Rectangle 3"/>
          <p:cNvSpPr>
            <a:spLocks noGrp="1" noChangeArrowheads="1"/>
          </p:cNvSpPr>
          <p:nvPr>
            <p:ph sz="quarter" idx="1"/>
          </p:nvPr>
        </p:nvSpPr>
        <p:spPr/>
        <p:txBody>
          <a:bodyPr/>
          <a:lstStyle/>
          <a:p>
            <a:r>
              <a:rPr lang="en-US" dirty="0"/>
              <a:t>Festival is an engine, how do you make voices?</a:t>
            </a:r>
          </a:p>
          <a:p>
            <a:r>
              <a:rPr lang="en-US" dirty="0" err="1"/>
              <a:t>Festvox</a:t>
            </a:r>
            <a:r>
              <a:rPr lang="en-US" dirty="0"/>
              <a:t>: building synthetic voices:</a:t>
            </a:r>
          </a:p>
          <a:p>
            <a:pPr lvl="1"/>
            <a:r>
              <a:rPr lang="en-US" dirty="0"/>
              <a:t>Tools, scripts, documentation</a:t>
            </a:r>
          </a:p>
          <a:p>
            <a:pPr lvl="1"/>
            <a:r>
              <a:rPr lang="en-US" dirty="0"/>
              <a:t>Discussion and examples for building voices</a:t>
            </a:r>
          </a:p>
          <a:p>
            <a:pPr lvl="1"/>
            <a:r>
              <a:rPr lang="en-US" dirty="0"/>
              <a:t>Example voice databases</a:t>
            </a:r>
          </a:p>
          <a:p>
            <a:pPr lvl="1"/>
            <a:r>
              <a:rPr lang="en-US" dirty="0"/>
              <a:t>Step by step walkthroughs of processes</a:t>
            </a:r>
          </a:p>
          <a:p>
            <a:r>
              <a:rPr lang="en-US" dirty="0"/>
              <a:t>Support for English and other languages</a:t>
            </a:r>
          </a:p>
          <a:p>
            <a:r>
              <a:rPr lang="en-US" dirty="0"/>
              <a:t>Support for different waveform synthesis methods</a:t>
            </a:r>
          </a:p>
          <a:p>
            <a:pPr lvl="1"/>
            <a:r>
              <a:rPr lang="en-US" dirty="0" err="1"/>
              <a:t>Diphone</a:t>
            </a:r>
            <a:endParaRPr lang="en-US" dirty="0"/>
          </a:p>
          <a:p>
            <a:pPr lvl="1"/>
            <a:r>
              <a:rPr lang="en-US" dirty="0"/>
              <a:t>Unit selection</a:t>
            </a:r>
          </a:p>
        </p:txBody>
      </p:sp>
      <p:sp>
        <p:nvSpPr>
          <p:cNvPr id="26628" name="Footer Placeholder 3"/>
          <p:cNvSpPr>
            <a:spLocks noGrp="1"/>
          </p:cNvSpPr>
          <p:nvPr>
            <p:ph type="ftr" sz="quarter" idx="4294967295"/>
          </p:nvPr>
        </p:nvSpPr>
        <p:spPr>
          <a:xfrm>
            <a:off x="1676400" y="6553200"/>
            <a:ext cx="7467600" cy="30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r>
              <a:rPr lang="en-US" sz="1000">
                <a:latin typeface="Arial" charset="0"/>
              </a:rPr>
              <a:t>1/5/07</a:t>
            </a:r>
          </a:p>
        </p:txBody>
      </p:sp>
      <p:sp>
        <p:nvSpPr>
          <p:cNvPr id="26629" name="Rectangle 4"/>
          <p:cNvSpPr>
            <a:spLocks noChangeArrowheads="1"/>
          </p:cNvSpPr>
          <p:nvPr/>
        </p:nvSpPr>
        <p:spPr bwMode="auto">
          <a:xfrm>
            <a:off x="6630988" y="6327775"/>
            <a:ext cx="2278062"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Text from Richard Sproat</a:t>
            </a:r>
          </a:p>
        </p:txBody>
      </p:sp>
    </p:spTree>
    <p:extLst>
      <p:ext uri="{BB962C8B-B14F-4D97-AF65-F5344CB8AC3E}">
        <p14:creationId xmlns:p14="http://schemas.microsoft.com/office/powerpoint/2010/main" val="3551914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Synthesis tools</a:t>
            </a:r>
          </a:p>
        </p:txBody>
      </p:sp>
      <p:sp>
        <p:nvSpPr>
          <p:cNvPr id="28675" name="Rectangle 3"/>
          <p:cNvSpPr>
            <a:spLocks noGrp="1" noChangeArrowheads="1"/>
          </p:cNvSpPr>
          <p:nvPr>
            <p:ph sz="quarter" idx="1"/>
          </p:nvPr>
        </p:nvSpPr>
        <p:spPr/>
        <p:txBody>
          <a:bodyPr/>
          <a:lstStyle/>
          <a:p>
            <a:r>
              <a:rPr lang="en-US" sz="3200" dirty="0"/>
              <a:t>I want my computer to talk</a:t>
            </a:r>
          </a:p>
          <a:p>
            <a:pPr lvl="1"/>
            <a:r>
              <a:rPr lang="en-US" sz="3200" dirty="0"/>
              <a:t>Festival Speech Synthesis</a:t>
            </a:r>
          </a:p>
          <a:p>
            <a:r>
              <a:rPr lang="en-US" sz="3200" dirty="0"/>
              <a:t>I want my computer to talk in my voice</a:t>
            </a:r>
          </a:p>
          <a:p>
            <a:pPr lvl="1"/>
            <a:r>
              <a:rPr lang="en-US" sz="3200" dirty="0" err="1"/>
              <a:t>FestVox</a:t>
            </a:r>
            <a:r>
              <a:rPr lang="en-US" sz="3200" dirty="0"/>
              <a:t> Project</a:t>
            </a:r>
          </a:p>
          <a:p>
            <a:r>
              <a:rPr lang="en-US" sz="3200" dirty="0"/>
              <a:t>I want it to be fast and efficient</a:t>
            </a:r>
          </a:p>
          <a:p>
            <a:pPr lvl="1"/>
            <a:r>
              <a:rPr lang="en-US" sz="3200" dirty="0" err="1"/>
              <a:t>Flite</a:t>
            </a:r>
            <a:endParaRPr lang="en-US" sz="3200" dirty="0"/>
          </a:p>
        </p:txBody>
      </p:sp>
      <p:sp>
        <p:nvSpPr>
          <p:cNvPr id="28676" name="Footer Placeholder 3"/>
          <p:cNvSpPr>
            <a:spLocks noGrp="1"/>
          </p:cNvSpPr>
          <p:nvPr>
            <p:ph type="ftr" sz="quarter" idx="4294967295"/>
          </p:nvPr>
        </p:nvSpPr>
        <p:spPr>
          <a:xfrm>
            <a:off x="1676400" y="6553200"/>
            <a:ext cx="7467600" cy="30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r>
              <a:rPr lang="en-US" sz="1000">
                <a:latin typeface="Arial" charset="0"/>
              </a:rPr>
              <a:t>1/5/07</a:t>
            </a:r>
          </a:p>
        </p:txBody>
      </p:sp>
      <p:sp>
        <p:nvSpPr>
          <p:cNvPr id="28677" name="Rectangle 4"/>
          <p:cNvSpPr>
            <a:spLocks noChangeArrowheads="1"/>
          </p:cNvSpPr>
          <p:nvPr/>
        </p:nvSpPr>
        <p:spPr bwMode="auto">
          <a:xfrm>
            <a:off x="6630988" y="6327775"/>
            <a:ext cx="2278062"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Text from Richard Sproat</a:t>
            </a:r>
          </a:p>
        </p:txBody>
      </p:sp>
    </p:spTree>
    <p:extLst>
      <p:ext uri="{BB962C8B-B14F-4D97-AF65-F5344CB8AC3E}">
        <p14:creationId xmlns:p14="http://schemas.microsoft.com/office/powerpoint/2010/main" val="471036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t>Dictionaries</a:t>
            </a:r>
          </a:p>
        </p:txBody>
      </p:sp>
      <p:sp>
        <p:nvSpPr>
          <p:cNvPr id="104451" name="Rectangle 3"/>
          <p:cNvSpPr>
            <a:spLocks noGrp="1" noChangeArrowheads="1"/>
          </p:cNvSpPr>
          <p:nvPr>
            <p:ph sz="quarter" idx="1"/>
          </p:nvPr>
        </p:nvSpPr>
        <p:spPr/>
        <p:txBody>
          <a:bodyPr/>
          <a:lstStyle/>
          <a:p>
            <a:r>
              <a:rPr lang="en-US" sz="3200" dirty="0"/>
              <a:t>CMU dictionary: 127K words</a:t>
            </a:r>
          </a:p>
          <a:p>
            <a:pPr lvl="1"/>
            <a:r>
              <a:rPr lang="en-US" sz="3200" dirty="0">
                <a:hlinkClick r:id="rId3"/>
              </a:rPr>
              <a:t>http://www.speech.cs.cmu.edu/cgi-bin/cmudict</a:t>
            </a:r>
            <a:r>
              <a:rPr lang="en-US" sz="3200" dirty="0"/>
              <a:t> </a:t>
            </a:r>
          </a:p>
          <a:p>
            <a:r>
              <a:rPr lang="en-US" sz="3200" dirty="0" err="1"/>
              <a:t>Unisyn</a:t>
            </a:r>
            <a:r>
              <a:rPr lang="en-US" sz="3200" dirty="0"/>
              <a:t> dictionary</a:t>
            </a:r>
          </a:p>
          <a:p>
            <a:pPr lvl="1"/>
            <a:r>
              <a:rPr lang="en-US" sz="3000" dirty="0"/>
              <a:t>Significantly more accurate, includes multiple dialects</a:t>
            </a:r>
          </a:p>
          <a:p>
            <a:pPr lvl="1"/>
            <a:r>
              <a:rPr lang="en-US" sz="3000" dirty="0">
                <a:hlinkClick r:id="rId4"/>
              </a:rPr>
              <a:t>http://www.cstr.ed.ac.uk/projects/unisyn/</a:t>
            </a:r>
            <a:endParaRPr lang="en-US" sz="3000" dirty="0"/>
          </a:p>
        </p:txBody>
      </p:sp>
      <p:pic>
        <p:nvPicPr>
          <p:cNvPr id="104454" name="Picture 5" descr="unisyn.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257800"/>
            <a:ext cx="9144000" cy="1265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1766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a:t>Dictionaries aren’t always sufficient: Unknown words</a:t>
            </a:r>
          </a:p>
        </p:txBody>
      </p:sp>
      <p:sp>
        <p:nvSpPr>
          <p:cNvPr id="108547" name="Rectangle 3"/>
          <p:cNvSpPr>
            <a:spLocks noGrp="1" noChangeArrowheads="1"/>
          </p:cNvSpPr>
          <p:nvPr>
            <p:ph sz="quarter" idx="1"/>
          </p:nvPr>
        </p:nvSpPr>
        <p:spPr>
          <a:xfrm>
            <a:off x="457200" y="1447800"/>
            <a:ext cx="8686800" cy="4572000"/>
          </a:xfrm>
        </p:spPr>
        <p:txBody>
          <a:bodyPr/>
          <a:lstStyle/>
          <a:p>
            <a:r>
              <a:rPr lang="en-US" sz="2800" dirty="0"/>
              <a:t>Go up with square root of # of words in text</a:t>
            </a:r>
          </a:p>
          <a:p>
            <a:r>
              <a:rPr lang="en-US" sz="2800" dirty="0"/>
              <a:t>Mostly person, company, product names</a:t>
            </a:r>
          </a:p>
          <a:p>
            <a:pPr lvl="1"/>
            <a:r>
              <a:rPr lang="en-US" sz="2800" dirty="0"/>
              <a:t>From a Black et al analysis</a:t>
            </a:r>
          </a:p>
          <a:p>
            <a:pPr lvl="2"/>
            <a:r>
              <a:rPr lang="en-US" sz="2400" dirty="0"/>
              <a:t>5% of tokens in a sample of WSJ not in the OALD dictionary</a:t>
            </a:r>
          </a:p>
          <a:p>
            <a:pPr marL="868363" lvl="3" indent="0">
              <a:buNone/>
            </a:pPr>
            <a:r>
              <a:rPr lang="en-US" sz="2400" dirty="0"/>
              <a:t>77%: Names</a:t>
            </a:r>
          </a:p>
          <a:p>
            <a:pPr marL="868363" lvl="3" indent="0">
              <a:buNone/>
            </a:pPr>
            <a:r>
              <a:rPr lang="en-US" sz="2400" dirty="0"/>
              <a:t>20% Other Unknown Words</a:t>
            </a:r>
          </a:p>
          <a:p>
            <a:pPr marL="868363" lvl="3" indent="0">
              <a:buNone/>
            </a:pPr>
            <a:r>
              <a:rPr lang="en-US" sz="2400" dirty="0"/>
              <a:t>4%: Typos</a:t>
            </a:r>
          </a:p>
          <a:p>
            <a:r>
              <a:rPr lang="en-US" sz="2800" dirty="0"/>
              <a:t>So commercial systems have 3-part system:</a:t>
            </a:r>
          </a:p>
          <a:p>
            <a:pPr lvl="1"/>
            <a:r>
              <a:rPr lang="en-US" sz="2800" dirty="0"/>
              <a:t>Big dictionary</a:t>
            </a:r>
          </a:p>
          <a:p>
            <a:pPr lvl="1"/>
            <a:r>
              <a:rPr lang="en-US" sz="2800" dirty="0"/>
              <a:t>Special code for handling names</a:t>
            </a:r>
          </a:p>
          <a:p>
            <a:pPr lvl="1"/>
            <a:r>
              <a:rPr lang="en-US" sz="2800" dirty="0"/>
              <a:t>Machine learned LTS system for other unknown words</a:t>
            </a:r>
          </a:p>
        </p:txBody>
      </p:sp>
    </p:spTree>
    <p:extLst>
      <p:ext uri="{BB962C8B-B14F-4D97-AF65-F5344CB8AC3E}">
        <p14:creationId xmlns:p14="http://schemas.microsoft.com/office/powerpoint/2010/main" val="10227967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t>Names</a:t>
            </a:r>
          </a:p>
        </p:txBody>
      </p:sp>
      <p:sp>
        <p:nvSpPr>
          <p:cNvPr id="110595" name="Rectangle 3"/>
          <p:cNvSpPr>
            <a:spLocks noGrp="1" noChangeArrowheads="1"/>
          </p:cNvSpPr>
          <p:nvPr>
            <p:ph sz="quarter" idx="1"/>
          </p:nvPr>
        </p:nvSpPr>
        <p:spPr>
          <a:xfrm>
            <a:off x="457200" y="1447800"/>
            <a:ext cx="8229600" cy="4572000"/>
          </a:xfrm>
        </p:spPr>
        <p:txBody>
          <a:bodyPr/>
          <a:lstStyle/>
          <a:p>
            <a:r>
              <a:rPr lang="en-US" sz="2800" dirty="0"/>
              <a:t>Big problem area is names</a:t>
            </a:r>
          </a:p>
          <a:p>
            <a:r>
              <a:rPr lang="en-US" sz="2800" dirty="0"/>
              <a:t>Names are common</a:t>
            </a:r>
          </a:p>
          <a:p>
            <a:pPr lvl="1"/>
            <a:r>
              <a:rPr lang="en-US" sz="2800" dirty="0"/>
              <a:t>20% of tokens in typical newswire text</a:t>
            </a:r>
          </a:p>
          <a:p>
            <a:pPr lvl="1"/>
            <a:r>
              <a:rPr lang="en-US" sz="2800" dirty="0"/>
              <a:t>Spiegel (2003) estimate of US names:</a:t>
            </a:r>
          </a:p>
          <a:p>
            <a:pPr lvl="2"/>
            <a:r>
              <a:rPr lang="en-US" sz="2400" dirty="0"/>
              <a:t>2 million surnames</a:t>
            </a:r>
          </a:p>
          <a:p>
            <a:pPr lvl="2"/>
            <a:r>
              <a:rPr lang="en-US" sz="2400" dirty="0"/>
              <a:t>100,000 first names</a:t>
            </a:r>
          </a:p>
          <a:p>
            <a:pPr lvl="1"/>
            <a:r>
              <a:rPr lang="en-US" sz="2800" dirty="0"/>
              <a:t>Personal names: McArthur, </a:t>
            </a:r>
            <a:r>
              <a:rPr lang="en-US" sz="2800" dirty="0" err="1"/>
              <a:t>D’Angelo</a:t>
            </a:r>
            <a:r>
              <a:rPr lang="en-US" sz="2800" dirty="0"/>
              <a:t>, </a:t>
            </a:r>
            <a:r>
              <a:rPr lang="en-US" sz="2800" dirty="0" err="1"/>
              <a:t>Jiminez</a:t>
            </a:r>
            <a:r>
              <a:rPr lang="en-US" sz="2800" dirty="0"/>
              <a:t>, </a:t>
            </a:r>
            <a:r>
              <a:rPr lang="en-US" sz="2800" dirty="0" err="1"/>
              <a:t>Rajan</a:t>
            </a:r>
            <a:r>
              <a:rPr lang="en-US" sz="2800" dirty="0"/>
              <a:t>, </a:t>
            </a:r>
            <a:r>
              <a:rPr lang="en-US" sz="2800" dirty="0" err="1"/>
              <a:t>Raghavan</a:t>
            </a:r>
            <a:r>
              <a:rPr lang="en-US" sz="2800" dirty="0"/>
              <a:t>, </a:t>
            </a:r>
            <a:r>
              <a:rPr lang="en-US" sz="2800" dirty="0" err="1"/>
              <a:t>Sondhi</a:t>
            </a:r>
            <a:r>
              <a:rPr lang="en-US" sz="2800" dirty="0"/>
              <a:t>, </a:t>
            </a:r>
            <a:r>
              <a:rPr lang="en-US" sz="2800" dirty="0" err="1"/>
              <a:t>Xu</a:t>
            </a:r>
            <a:r>
              <a:rPr lang="en-US" sz="2800" dirty="0"/>
              <a:t>, Hsu, Zhang, Chang, Nguyen</a:t>
            </a:r>
          </a:p>
          <a:p>
            <a:pPr lvl="1"/>
            <a:r>
              <a:rPr lang="en-US" sz="2800" dirty="0"/>
              <a:t>Company/Brand names: </a:t>
            </a:r>
            <a:r>
              <a:rPr lang="en-US" sz="2800" dirty="0" err="1"/>
              <a:t>Infinit</a:t>
            </a:r>
            <a:r>
              <a:rPr lang="en-US" sz="2800" dirty="0"/>
              <a:t>, Kmart, </a:t>
            </a:r>
            <a:r>
              <a:rPr lang="en-US" sz="2800" dirty="0" err="1"/>
              <a:t>Cytyc</a:t>
            </a:r>
            <a:r>
              <a:rPr lang="en-US" sz="2800" dirty="0"/>
              <a:t>, </a:t>
            </a:r>
            <a:r>
              <a:rPr lang="en-US" sz="2800" dirty="0" err="1"/>
              <a:t>Medamicus</a:t>
            </a:r>
            <a:r>
              <a:rPr lang="en-US" sz="2800" dirty="0"/>
              <a:t>, </a:t>
            </a:r>
            <a:r>
              <a:rPr lang="en-US" sz="2800" dirty="0" err="1"/>
              <a:t>Inforte</a:t>
            </a:r>
            <a:r>
              <a:rPr lang="en-US" sz="2800" dirty="0"/>
              <a:t>, </a:t>
            </a:r>
            <a:r>
              <a:rPr lang="en-US" sz="2800" dirty="0" err="1"/>
              <a:t>Aaon</a:t>
            </a:r>
            <a:r>
              <a:rPr lang="en-US" sz="2800" dirty="0"/>
              <a:t>, </a:t>
            </a:r>
            <a:r>
              <a:rPr lang="en-US" sz="2800" dirty="0" err="1"/>
              <a:t>Idexx</a:t>
            </a:r>
            <a:r>
              <a:rPr lang="en-US" sz="2800" dirty="0"/>
              <a:t> Labs, </a:t>
            </a:r>
            <a:r>
              <a:rPr lang="en-US" sz="2800" dirty="0" err="1"/>
              <a:t>Bebe</a:t>
            </a:r>
            <a:endParaRPr lang="en-US" sz="2800" dirty="0"/>
          </a:p>
        </p:txBody>
      </p:sp>
    </p:spTree>
    <p:extLst>
      <p:ext uri="{BB962C8B-B14F-4D97-AF65-F5344CB8AC3E}">
        <p14:creationId xmlns:p14="http://schemas.microsoft.com/office/powerpoint/2010/main" val="19037664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dirty="0"/>
              <a:t>Methods for Names</a:t>
            </a:r>
          </a:p>
        </p:txBody>
      </p:sp>
      <p:sp>
        <p:nvSpPr>
          <p:cNvPr id="112643" name="Rectangle 3"/>
          <p:cNvSpPr>
            <a:spLocks noGrp="1" noChangeArrowheads="1"/>
          </p:cNvSpPr>
          <p:nvPr>
            <p:ph sz="quarter" idx="1"/>
          </p:nvPr>
        </p:nvSpPr>
        <p:spPr>
          <a:xfrm>
            <a:off x="457200" y="1447800"/>
            <a:ext cx="8229600" cy="4572000"/>
          </a:xfrm>
        </p:spPr>
        <p:txBody>
          <a:bodyPr/>
          <a:lstStyle/>
          <a:p>
            <a:r>
              <a:rPr lang="en-US" sz="3000" dirty="0"/>
              <a:t>Can do morphology (Walters -&gt; Walter, Lucasville)</a:t>
            </a:r>
          </a:p>
          <a:p>
            <a:r>
              <a:rPr lang="en-US" sz="3000" dirty="0"/>
              <a:t>Can write stress-shifting rules (Jordan -&gt; Jordanian)</a:t>
            </a:r>
          </a:p>
          <a:p>
            <a:r>
              <a:rPr lang="en-US" sz="3000" dirty="0"/>
              <a:t>Rhyme analogy: </a:t>
            </a:r>
            <a:r>
              <a:rPr lang="en-US" sz="3000" dirty="0" err="1"/>
              <a:t>Plotsky</a:t>
            </a:r>
            <a:r>
              <a:rPr lang="en-US" sz="3000" dirty="0"/>
              <a:t> by analogy with </a:t>
            </a:r>
            <a:r>
              <a:rPr lang="en-US" sz="3000" dirty="0" err="1"/>
              <a:t>Trostsky</a:t>
            </a:r>
            <a:r>
              <a:rPr lang="en-US" sz="3000" dirty="0"/>
              <a:t> (replace </a:t>
            </a:r>
            <a:r>
              <a:rPr lang="en-US" sz="3000" dirty="0" err="1"/>
              <a:t>tr</a:t>
            </a:r>
            <a:r>
              <a:rPr lang="en-US" sz="3000" dirty="0"/>
              <a:t> with </a:t>
            </a:r>
            <a:r>
              <a:rPr lang="en-US" sz="3000" dirty="0" err="1"/>
              <a:t>pl</a:t>
            </a:r>
            <a:r>
              <a:rPr lang="en-US" sz="3000" dirty="0"/>
              <a:t>)</a:t>
            </a:r>
          </a:p>
          <a:p>
            <a:r>
              <a:rPr lang="en-US" sz="3000" dirty="0"/>
              <a:t>Liberman and Church: for 250K most common names, got 212K (85%) from these modified-dictionary methods, used LTS for rest.</a:t>
            </a:r>
          </a:p>
          <a:p>
            <a:r>
              <a:rPr lang="en-US" sz="3000" dirty="0"/>
              <a:t>Can do automatic country detection (from letter trigrams) and then do country-specific rules</a:t>
            </a:r>
          </a:p>
          <a:p>
            <a:endParaRPr lang="en-US" dirty="0"/>
          </a:p>
        </p:txBody>
      </p:sp>
    </p:spTree>
    <p:extLst>
      <p:ext uri="{BB962C8B-B14F-4D97-AF65-F5344CB8AC3E}">
        <p14:creationId xmlns:p14="http://schemas.microsoft.com/office/powerpoint/2010/main" val="13421165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dirty="0"/>
              <a:t>Letter to Sound Rules</a:t>
            </a:r>
          </a:p>
        </p:txBody>
      </p:sp>
      <p:sp>
        <p:nvSpPr>
          <p:cNvPr id="120835" name="Rectangle 3"/>
          <p:cNvSpPr>
            <a:spLocks noGrp="1" noChangeArrowheads="1"/>
          </p:cNvSpPr>
          <p:nvPr>
            <p:ph sz="quarter" idx="1"/>
          </p:nvPr>
        </p:nvSpPr>
        <p:spPr/>
        <p:txBody>
          <a:bodyPr/>
          <a:lstStyle/>
          <a:p>
            <a:r>
              <a:rPr lang="en-US" dirty="0"/>
              <a:t>AKA Grapheme to Phoneme (G2P)</a:t>
            </a:r>
          </a:p>
          <a:p>
            <a:r>
              <a:rPr lang="en-US" dirty="0"/>
              <a:t>Generally machine learning, induced from a dictionary</a:t>
            </a:r>
          </a:p>
          <a:p>
            <a:r>
              <a:rPr lang="en-US" dirty="0"/>
              <a:t>Pick your favorite machine learning tool and go for it</a:t>
            </a:r>
          </a:p>
          <a:p>
            <a:r>
              <a:rPr lang="en-US" dirty="0"/>
              <a:t>Earlier work: (Black et al. 1998)</a:t>
            </a:r>
          </a:p>
          <a:p>
            <a:pPr lvl="1"/>
            <a:r>
              <a:rPr lang="en-US" dirty="0"/>
              <a:t>Two steps: alignment and (CART-based) rule-induction</a:t>
            </a:r>
          </a:p>
          <a:p>
            <a:endParaRPr lang="en-US" dirty="0"/>
          </a:p>
        </p:txBody>
      </p:sp>
    </p:spTree>
    <p:extLst>
      <p:ext uri="{BB962C8B-B14F-4D97-AF65-F5344CB8AC3E}">
        <p14:creationId xmlns:p14="http://schemas.microsoft.com/office/powerpoint/2010/main" val="4858579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dirty="0"/>
              <a:t>Alignment</a:t>
            </a:r>
          </a:p>
        </p:txBody>
      </p:sp>
      <p:sp>
        <p:nvSpPr>
          <p:cNvPr id="122883" name="Rectangle 3"/>
          <p:cNvSpPr>
            <a:spLocks noGrp="1" noChangeArrowheads="1"/>
          </p:cNvSpPr>
          <p:nvPr>
            <p:ph sz="quarter" idx="1"/>
          </p:nvPr>
        </p:nvSpPr>
        <p:spPr>
          <a:xfrm>
            <a:off x="457200" y="1447800"/>
            <a:ext cx="8229600" cy="4953000"/>
          </a:xfrm>
        </p:spPr>
        <p:txBody>
          <a:bodyPr/>
          <a:lstStyle/>
          <a:p>
            <a:pPr marL="0" indent="0">
              <a:buNone/>
            </a:pPr>
            <a:r>
              <a:rPr lang="en-US" sz="2800" b="1" dirty="0"/>
              <a:t>Letters</a:t>
            </a:r>
            <a:r>
              <a:rPr lang="en-US" sz="2800" dirty="0"/>
              <a:t>:	  </a:t>
            </a:r>
            <a:r>
              <a:rPr lang="en-US" sz="2800" dirty="0">
                <a:solidFill>
                  <a:srgbClr val="0000FF"/>
                </a:solidFill>
                <a:latin typeface="Courier"/>
                <a:cs typeface="Courier"/>
              </a:rPr>
              <a:t>c  h e   c  k  e  d</a:t>
            </a:r>
          </a:p>
          <a:p>
            <a:pPr marL="0" indent="0">
              <a:buNone/>
            </a:pPr>
            <a:r>
              <a:rPr lang="en-US" sz="2800" b="1" dirty="0"/>
              <a:t>Phones</a:t>
            </a:r>
            <a:r>
              <a:rPr lang="en-US" sz="2800" dirty="0"/>
              <a:t>:	  </a:t>
            </a:r>
            <a:r>
              <a:rPr lang="en-US" sz="2800" dirty="0" err="1">
                <a:solidFill>
                  <a:srgbClr val="0000FF"/>
                </a:solidFill>
                <a:latin typeface="Courier"/>
                <a:cs typeface="Courier"/>
              </a:rPr>
              <a:t>ch</a:t>
            </a:r>
            <a:r>
              <a:rPr lang="en-US" sz="2800" dirty="0">
                <a:solidFill>
                  <a:srgbClr val="0000FF"/>
                </a:solidFill>
                <a:latin typeface="Courier"/>
                <a:cs typeface="Courier"/>
              </a:rPr>
              <a:t> _ eh  _  k  _  t</a:t>
            </a:r>
          </a:p>
          <a:p>
            <a:r>
              <a:rPr lang="en-US" sz="2800" dirty="0"/>
              <a:t>Black et al Method 1 (EM)</a:t>
            </a:r>
          </a:p>
          <a:p>
            <a:pPr lvl="1"/>
            <a:r>
              <a:rPr lang="en-US" sz="2800" dirty="0"/>
              <a:t>First scatter epsilons in all possible ways to cause letters and phones to align</a:t>
            </a:r>
          </a:p>
          <a:p>
            <a:pPr lvl="1"/>
            <a:r>
              <a:rPr lang="en-US" sz="2800" dirty="0"/>
              <a:t>Then collect stats for P(</a:t>
            </a:r>
            <a:r>
              <a:rPr lang="en-US" sz="2800" dirty="0" err="1"/>
              <a:t>phone|letter</a:t>
            </a:r>
            <a:r>
              <a:rPr lang="en-US" sz="2800" dirty="0"/>
              <a:t>) and select best to generate new stats</a:t>
            </a:r>
          </a:p>
          <a:p>
            <a:pPr lvl="1"/>
            <a:endParaRPr lang="en-US" sz="2800" dirty="0"/>
          </a:p>
          <a:p>
            <a:pPr lvl="1"/>
            <a:endParaRPr lang="en-US" sz="2800" dirty="0"/>
          </a:p>
          <a:p>
            <a:pPr lvl="1"/>
            <a:r>
              <a:rPr lang="en-US" sz="2800" dirty="0"/>
              <a:t>Iterate 5-6 times until settles</a:t>
            </a:r>
          </a:p>
        </p:txBody>
      </p:sp>
      <p:pic>
        <p:nvPicPr>
          <p:cNvPr id="122885" name="Picture 6" descr="lt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648200"/>
            <a:ext cx="3118338"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428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t>Alignment</a:t>
            </a:r>
          </a:p>
        </p:txBody>
      </p:sp>
      <p:sp>
        <p:nvSpPr>
          <p:cNvPr id="124931" name="Rectangle 3"/>
          <p:cNvSpPr>
            <a:spLocks noGrp="1" noChangeArrowheads="1"/>
          </p:cNvSpPr>
          <p:nvPr>
            <p:ph sz="quarter" idx="1"/>
          </p:nvPr>
        </p:nvSpPr>
        <p:spPr>
          <a:xfrm>
            <a:off x="457200" y="1447800"/>
            <a:ext cx="8229600" cy="4572000"/>
          </a:xfrm>
        </p:spPr>
        <p:txBody>
          <a:bodyPr/>
          <a:lstStyle/>
          <a:p>
            <a:r>
              <a:rPr lang="en-US" sz="2800" dirty="0"/>
              <a:t>Black et al method 2</a:t>
            </a:r>
          </a:p>
          <a:p>
            <a:r>
              <a:rPr lang="en-US" sz="2800" dirty="0"/>
              <a:t>Hand specify which letters can be rendered as which phones</a:t>
            </a:r>
          </a:p>
          <a:p>
            <a:pPr lvl="1"/>
            <a:r>
              <a:rPr lang="en-US" sz="2800" dirty="0"/>
              <a:t>C goes to k/</a:t>
            </a:r>
            <a:r>
              <a:rPr lang="en-US" sz="2800" dirty="0" err="1"/>
              <a:t>ch</a:t>
            </a:r>
            <a:r>
              <a:rPr lang="en-US" sz="2800" dirty="0"/>
              <a:t>/s/</a:t>
            </a:r>
            <a:r>
              <a:rPr lang="en-US" sz="2800" dirty="0" err="1"/>
              <a:t>sh</a:t>
            </a:r>
            <a:endParaRPr lang="en-US" sz="2800" dirty="0"/>
          </a:p>
          <a:p>
            <a:pPr lvl="1"/>
            <a:r>
              <a:rPr lang="en-US" sz="2800" dirty="0"/>
              <a:t>W goes to w/v/f, </a:t>
            </a:r>
            <a:r>
              <a:rPr lang="en-US" sz="2800" dirty="0" err="1"/>
              <a:t>etc</a:t>
            </a:r>
            <a:endParaRPr lang="en-US" sz="2800" dirty="0"/>
          </a:p>
          <a:p>
            <a:pPr lvl="1"/>
            <a:r>
              <a:rPr lang="en-US" sz="2800" dirty="0"/>
              <a:t>An actual list:</a:t>
            </a:r>
          </a:p>
          <a:p>
            <a:pPr lvl="1"/>
            <a:endParaRPr lang="en-US" sz="2800" dirty="0"/>
          </a:p>
          <a:p>
            <a:endParaRPr lang="en-US" sz="2800" dirty="0"/>
          </a:p>
          <a:p>
            <a:r>
              <a:rPr lang="en-US" sz="2800" dirty="0"/>
              <a:t>Once mapping table is created, find all valid alignments</a:t>
            </a:r>
            <a:r>
              <a:rPr lang="en-US" dirty="0"/>
              <a:t>, find p(</a:t>
            </a:r>
            <a:r>
              <a:rPr lang="en-US" dirty="0" err="1"/>
              <a:t>letter|phone</a:t>
            </a:r>
            <a:r>
              <a:rPr lang="en-US" dirty="0"/>
              <a:t>), score all alignments, take best</a:t>
            </a:r>
          </a:p>
        </p:txBody>
      </p:sp>
      <p:pic>
        <p:nvPicPr>
          <p:cNvPr id="124933" name="Picture 4" descr="lt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962400"/>
            <a:ext cx="86106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26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Alignment</a:t>
            </a:r>
          </a:p>
        </p:txBody>
      </p:sp>
      <p:sp>
        <p:nvSpPr>
          <p:cNvPr id="126979" name="Rectangle 3"/>
          <p:cNvSpPr>
            <a:spLocks noGrp="1" noChangeArrowheads="1"/>
          </p:cNvSpPr>
          <p:nvPr>
            <p:ph sz="quarter" idx="1"/>
          </p:nvPr>
        </p:nvSpPr>
        <p:spPr>
          <a:xfrm>
            <a:off x="762000" y="1295400"/>
            <a:ext cx="7772400" cy="5334000"/>
          </a:xfrm>
        </p:spPr>
        <p:txBody>
          <a:bodyPr/>
          <a:lstStyle/>
          <a:p>
            <a:r>
              <a:rPr lang="en-US" sz="2800" dirty="0"/>
              <a:t>Some alignments will turn out to be really bad.</a:t>
            </a:r>
          </a:p>
          <a:p>
            <a:r>
              <a:rPr lang="en-US" sz="2800" dirty="0"/>
              <a:t>These are just the cases where pronunciation doesn’t match letters:</a:t>
            </a:r>
          </a:p>
          <a:p>
            <a:pPr marL="319088" lvl="1" indent="0">
              <a:buNone/>
            </a:pPr>
            <a:r>
              <a:rPr lang="en-US" sz="2800" dirty="0" err="1"/>
              <a:t>Dept</a:t>
            </a:r>
            <a:r>
              <a:rPr lang="en-US" sz="2800" dirty="0"/>
              <a:t>		d </a:t>
            </a:r>
            <a:r>
              <a:rPr lang="en-US" sz="2800" dirty="0" err="1"/>
              <a:t>ih</a:t>
            </a:r>
            <a:r>
              <a:rPr lang="en-US" sz="2800" dirty="0"/>
              <a:t> p </a:t>
            </a:r>
            <a:r>
              <a:rPr lang="en-US" sz="2800" dirty="0" err="1"/>
              <a:t>aa</a:t>
            </a:r>
            <a:r>
              <a:rPr lang="en-US" sz="2800" dirty="0"/>
              <a:t> r t m ah n t</a:t>
            </a:r>
          </a:p>
          <a:p>
            <a:pPr marL="319088" lvl="1" indent="0">
              <a:buNone/>
            </a:pPr>
            <a:r>
              <a:rPr lang="en-US" sz="2800" dirty="0"/>
              <a:t>CMU		s </a:t>
            </a:r>
            <a:r>
              <a:rPr lang="en-US" sz="2800" dirty="0" err="1"/>
              <a:t>iy</a:t>
            </a:r>
            <a:r>
              <a:rPr lang="en-US" sz="2800" dirty="0"/>
              <a:t> eh m y </a:t>
            </a:r>
            <a:r>
              <a:rPr lang="en-US" sz="2800" dirty="0" err="1"/>
              <a:t>uw</a:t>
            </a:r>
            <a:endParaRPr lang="en-US" sz="2800" dirty="0"/>
          </a:p>
          <a:p>
            <a:pPr marL="319088" lvl="1" indent="0">
              <a:buNone/>
            </a:pPr>
            <a:r>
              <a:rPr lang="en-US" sz="2800" dirty="0"/>
              <a:t>Lieutenant	l eh f t eh n ax n t (British)</a:t>
            </a:r>
          </a:p>
          <a:p>
            <a:r>
              <a:rPr lang="en-US" sz="2800" dirty="0"/>
              <a:t>Or foreign words</a:t>
            </a:r>
          </a:p>
          <a:p>
            <a:r>
              <a:rPr lang="en-US" sz="2800" dirty="0"/>
              <a:t>These can just be removed from alignment training</a:t>
            </a:r>
          </a:p>
          <a:p>
            <a:r>
              <a:rPr lang="en-US" sz="3200" dirty="0"/>
              <a:t>Also remove and deal separately with names and acronyms</a:t>
            </a:r>
            <a:endParaRPr lang="en-US" sz="2800" dirty="0"/>
          </a:p>
          <a:p>
            <a:endParaRPr lang="en-US" dirty="0"/>
          </a:p>
        </p:txBody>
      </p:sp>
    </p:spTree>
    <p:extLst>
      <p:ext uri="{BB962C8B-B14F-4D97-AF65-F5344CB8AC3E}">
        <p14:creationId xmlns:p14="http://schemas.microsoft.com/office/powerpoint/2010/main" val="337059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Homer Dudley 1939 VODER</a:t>
            </a:r>
          </a:p>
        </p:txBody>
      </p:sp>
      <p:sp>
        <p:nvSpPr>
          <p:cNvPr id="28675" name="Rectangle 3"/>
          <p:cNvSpPr>
            <a:spLocks noGrp="1" noChangeArrowheads="1"/>
          </p:cNvSpPr>
          <p:nvPr>
            <p:ph sz="quarter" idx="1"/>
          </p:nvPr>
        </p:nvSpPr>
        <p:spPr/>
        <p:txBody>
          <a:bodyPr/>
          <a:lstStyle/>
          <a:p>
            <a:r>
              <a:rPr lang="en-US"/>
              <a:t>Synthesizing speech by electrical means</a:t>
            </a:r>
          </a:p>
          <a:p>
            <a:r>
              <a:rPr lang="en-US"/>
              <a:t>1939 World</a:t>
            </a:r>
            <a:r>
              <a:rPr lang="ja-JP" altLang="en-US"/>
              <a:t>’</a:t>
            </a:r>
            <a:r>
              <a:rPr lang="en-US"/>
              <a:t>s Fair </a:t>
            </a: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590800"/>
            <a:ext cx="5791200" cy="389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dirty="0"/>
              <a:t> Black et al. Classifier</a:t>
            </a:r>
          </a:p>
        </p:txBody>
      </p:sp>
      <p:sp>
        <p:nvSpPr>
          <p:cNvPr id="129027" name="Rectangle 3"/>
          <p:cNvSpPr>
            <a:spLocks noGrp="1" noChangeArrowheads="1"/>
          </p:cNvSpPr>
          <p:nvPr>
            <p:ph sz="quarter" idx="1"/>
          </p:nvPr>
        </p:nvSpPr>
        <p:spPr/>
        <p:txBody>
          <a:bodyPr/>
          <a:lstStyle/>
          <a:p>
            <a:pPr marL="0" indent="0">
              <a:buNone/>
            </a:pPr>
            <a:r>
              <a:rPr lang="en-US" sz="3200" dirty="0"/>
              <a:t>A CART tree for each letter in alphabet (26 plus accented) using context of +-3 letters</a:t>
            </a:r>
          </a:p>
          <a:p>
            <a:pPr marL="0" indent="0">
              <a:buNone/>
            </a:pPr>
            <a:r>
              <a:rPr lang="en-US" sz="3200" dirty="0">
                <a:latin typeface="Courier"/>
                <a:cs typeface="Courier"/>
              </a:rPr>
              <a:t># # # </a:t>
            </a:r>
            <a:r>
              <a:rPr lang="en-US" sz="3200" b="1" dirty="0">
                <a:solidFill>
                  <a:srgbClr val="0000FF"/>
                </a:solidFill>
                <a:latin typeface="Courier"/>
                <a:cs typeface="Courier"/>
              </a:rPr>
              <a:t>c</a:t>
            </a:r>
            <a:r>
              <a:rPr lang="en-US" sz="3200" dirty="0">
                <a:latin typeface="Courier"/>
                <a:cs typeface="Courier"/>
              </a:rPr>
              <a:t> h e c -&gt; </a:t>
            </a:r>
            <a:r>
              <a:rPr lang="en-US" sz="3200" dirty="0" err="1">
                <a:latin typeface="Courier"/>
                <a:cs typeface="Courier"/>
              </a:rPr>
              <a:t>ch</a:t>
            </a:r>
            <a:endParaRPr lang="en-US" sz="3200" dirty="0">
              <a:latin typeface="Courier"/>
              <a:cs typeface="Courier"/>
            </a:endParaRPr>
          </a:p>
          <a:p>
            <a:pPr marL="0" indent="0">
              <a:buNone/>
            </a:pPr>
            <a:r>
              <a:rPr lang="en-US" sz="3200" dirty="0">
                <a:latin typeface="Courier"/>
                <a:cs typeface="Courier"/>
              </a:rPr>
              <a:t>c h e </a:t>
            </a:r>
            <a:r>
              <a:rPr lang="en-US" sz="3200" b="1" dirty="0">
                <a:solidFill>
                  <a:srgbClr val="0000FF"/>
                </a:solidFill>
                <a:latin typeface="Courier"/>
                <a:cs typeface="Courier"/>
              </a:rPr>
              <a:t>c</a:t>
            </a:r>
            <a:r>
              <a:rPr lang="en-US" sz="3200" dirty="0">
                <a:solidFill>
                  <a:srgbClr val="0000FF"/>
                </a:solidFill>
                <a:latin typeface="Courier"/>
                <a:cs typeface="Courier"/>
              </a:rPr>
              <a:t> </a:t>
            </a:r>
            <a:r>
              <a:rPr lang="en-US" sz="3200" dirty="0">
                <a:latin typeface="Courier"/>
                <a:cs typeface="Courier"/>
              </a:rPr>
              <a:t>k e d -&gt; _</a:t>
            </a:r>
          </a:p>
          <a:p>
            <a:r>
              <a:rPr lang="en-US" sz="3200" dirty="0"/>
              <a:t>This produces 92-96% correct LETTER accuracy (58-75 word </a:t>
            </a:r>
            <a:r>
              <a:rPr lang="en-US" sz="3200" dirty="0" err="1"/>
              <a:t>acc</a:t>
            </a:r>
            <a:r>
              <a:rPr lang="en-US" sz="3200" dirty="0"/>
              <a:t>) for English</a:t>
            </a:r>
          </a:p>
          <a:p>
            <a:endParaRPr lang="en-US" sz="3200" dirty="0"/>
          </a:p>
        </p:txBody>
      </p:sp>
    </p:spTree>
    <p:extLst>
      <p:ext uri="{BB962C8B-B14F-4D97-AF65-F5344CB8AC3E}">
        <p14:creationId xmlns:p14="http://schemas.microsoft.com/office/powerpoint/2010/main" val="3492247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Modern systems: more powerful classifiers, more features</a:t>
            </a:r>
          </a:p>
        </p:txBody>
      </p:sp>
      <p:sp>
        <p:nvSpPr>
          <p:cNvPr id="133123" name="Rectangle 3"/>
          <p:cNvSpPr>
            <a:spLocks noGrp="1" noChangeArrowheads="1"/>
          </p:cNvSpPr>
          <p:nvPr>
            <p:ph sz="quarter" idx="1"/>
          </p:nvPr>
        </p:nvSpPr>
        <p:spPr/>
        <p:txBody>
          <a:bodyPr/>
          <a:lstStyle/>
          <a:p>
            <a:r>
              <a:rPr lang="en-US"/>
              <a:t> </a:t>
            </a:r>
          </a:p>
        </p:txBody>
      </p:sp>
      <p:pic>
        <p:nvPicPr>
          <p:cNvPr id="133125" name="Picture 5" descr="fig 8.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701" y="1662113"/>
            <a:ext cx="10684430" cy="412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4564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09600" y="304800"/>
            <a:ext cx="7772400" cy="1143000"/>
          </a:xfrm>
        </p:spPr>
        <p:txBody>
          <a:bodyPr/>
          <a:lstStyle/>
          <a:p>
            <a:r>
              <a:rPr lang="en-US" dirty="0"/>
              <a:t>Predicting Intonation in TTS</a:t>
            </a:r>
          </a:p>
        </p:txBody>
      </p:sp>
      <p:sp>
        <p:nvSpPr>
          <p:cNvPr id="104451" name="Rectangle 3"/>
          <p:cNvSpPr>
            <a:spLocks noGrp="1" noChangeArrowheads="1"/>
          </p:cNvSpPr>
          <p:nvPr>
            <p:ph sz="quarter" idx="1"/>
          </p:nvPr>
        </p:nvSpPr>
        <p:spPr/>
        <p:txBody>
          <a:bodyPr/>
          <a:lstStyle/>
          <a:p>
            <a:pPr marL="0" indent="0">
              <a:buNone/>
            </a:pPr>
            <a:r>
              <a:rPr lang="en-US" sz="3200" b="1" dirty="0">
                <a:solidFill>
                  <a:srgbClr val="0000FF"/>
                </a:solidFill>
              </a:rPr>
              <a:t>Prominence/Accent</a:t>
            </a:r>
            <a:r>
              <a:rPr lang="en-US" sz="3200" dirty="0"/>
              <a:t>: Decide which words are accented, which syllable has accent, what sort of accent</a:t>
            </a:r>
          </a:p>
          <a:p>
            <a:pPr marL="0" indent="0">
              <a:buNone/>
            </a:pPr>
            <a:r>
              <a:rPr lang="en-US" sz="3200" b="1" dirty="0">
                <a:solidFill>
                  <a:srgbClr val="0000FF"/>
                </a:solidFill>
              </a:rPr>
              <a:t>Boundaries</a:t>
            </a:r>
            <a:r>
              <a:rPr lang="en-US" sz="3200" dirty="0"/>
              <a:t>: Decide where </a:t>
            </a:r>
            <a:r>
              <a:rPr lang="en-US" sz="3200" dirty="0" err="1"/>
              <a:t>intonational</a:t>
            </a:r>
            <a:r>
              <a:rPr lang="en-US" sz="3200" dirty="0"/>
              <a:t> boundaries are</a:t>
            </a:r>
          </a:p>
          <a:p>
            <a:pPr marL="0" indent="0">
              <a:buNone/>
            </a:pPr>
            <a:r>
              <a:rPr lang="en-US" sz="3200" b="1" dirty="0">
                <a:solidFill>
                  <a:srgbClr val="0000FF"/>
                </a:solidFill>
              </a:rPr>
              <a:t>Duration</a:t>
            </a:r>
            <a:r>
              <a:rPr lang="en-US" sz="3200" dirty="0"/>
              <a:t>: Specify length of each segment</a:t>
            </a:r>
          </a:p>
          <a:p>
            <a:pPr marL="0" indent="0">
              <a:buNone/>
            </a:pPr>
            <a:r>
              <a:rPr lang="en-US" sz="3200" b="1" dirty="0">
                <a:solidFill>
                  <a:srgbClr val="0000FF"/>
                </a:solidFill>
              </a:rPr>
              <a:t>F0</a:t>
            </a:r>
            <a:r>
              <a:rPr lang="en-US" sz="3200" dirty="0"/>
              <a:t>: Generate F0 contour from these</a:t>
            </a:r>
          </a:p>
          <a:p>
            <a:endParaRPr lang="en-US" dirty="0"/>
          </a:p>
        </p:txBody>
      </p:sp>
    </p:spTree>
    <p:extLst>
      <p:ext uri="{BB962C8B-B14F-4D97-AF65-F5344CB8AC3E}">
        <p14:creationId xmlns:p14="http://schemas.microsoft.com/office/powerpoint/2010/main" val="38165434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09600" y="304800"/>
            <a:ext cx="7772400" cy="1143000"/>
          </a:xfrm>
        </p:spPr>
        <p:txBody>
          <a:bodyPr/>
          <a:lstStyle/>
          <a:p>
            <a:r>
              <a:rPr lang="en-US" dirty="0"/>
              <a:t>Predicting Intonation in TTS</a:t>
            </a:r>
          </a:p>
        </p:txBody>
      </p:sp>
      <p:sp>
        <p:nvSpPr>
          <p:cNvPr id="104451" name="Rectangle 3"/>
          <p:cNvSpPr>
            <a:spLocks noGrp="1" noChangeArrowheads="1"/>
          </p:cNvSpPr>
          <p:nvPr>
            <p:ph sz="quarter" idx="1"/>
          </p:nvPr>
        </p:nvSpPr>
        <p:spPr/>
        <p:txBody>
          <a:bodyPr/>
          <a:lstStyle/>
          <a:p>
            <a:pPr marL="0" indent="0">
              <a:buNone/>
            </a:pPr>
            <a:r>
              <a:rPr lang="en-US" sz="3200" b="1" dirty="0">
                <a:solidFill>
                  <a:srgbClr val="0000FF"/>
                </a:solidFill>
              </a:rPr>
              <a:t>Prominence/Accent</a:t>
            </a:r>
            <a:r>
              <a:rPr lang="en-US" sz="3200" dirty="0"/>
              <a:t>: Decide which words are accented, which syllable has accent, what sort of accent</a:t>
            </a:r>
          </a:p>
          <a:p>
            <a:pPr marL="0" indent="0">
              <a:buNone/>
            </a:pPr>
            <a:r>
              <a:rPr lang="en-US" sz="3200" b="1" dirty="0">
                <a:solidFill>
                  <a:schemeClr val="bg1">
                    <a:lumMod val="50000"/>
                  </a:schemeClr>
                </a:solidFill>
              </a:rPr>
              <a:t>Boundaries</a:t>
            </a:r>
            <a:r>
              <a:rPr lang="en-US" sz="3200" dirty="0">
                <a:solidFill>
                  <a:schemeClr val="bg1">
                    <a:lumMod val="50000"/>
                  </a:schemeClr>
                </a:solidFill>
              </a:rPr>
              <a:t>: Decide where </a:t>
            </a:r>
            <a:r>
              <a:rPr lang="en-US" sz="3200" dirty="0" err="1">
                <a:solidFill>
                  <a:schemeClr val="bg1">
                    <a:lumMod val="50000"/>
                  </a:schemeClr>
                </a:solidFill>
              </a:rPr>
              <a:t>intonational</a:t>
            </a:r>
            <a:r>
              <a:rPr lang="en-US" sz="3200" dirty="0">
                <a:solidFill>
                  <a:schemeClr val="bg1">
                    <a:lumMod val="50000"/>
                  </a:schemeClr>
                </a:solidFill>
              </a:rPr>
              <a:t> boundaries are</a:t>
            </a:r>
          </a:p>
          <a:p>
            <a:pPr marL="0" indent="0">
              <a:buNone/>
            </a:pPr>
            <a:r>
              <a:rPr lang="en-US" sz="3200" b="1" dirty="0">
                <a:solidFill>
                  <a:schemeClr val="bg1">
                    <a:lumMod val="50000"/>
                  </a:schemeClr>
                </a:solidFill>
              </a:rPr>
              <a:t>Duration</a:t>
            </a:r>
            <a:r>
              <a:rPr lang="en-US" sz="3200" dirty="0">
                <a:solidFill>
                  <a:schemeClr val="bg1">
                    <a:lumMod val="50000"/>
                  </a:schemeClr>
                </a:solidFill>
              </a:rPr>
              <a:t>: Specify length of each segment</a:t>
            </a:r>
          </a:p>
          <a:p>
            <a:pPr marL="0" indent="0">
              <a:buNone/>
            </a:pPr>
            <a:r>
              <a:rPr lang="en-US" sz="3200" b="1" dirty="0">
                <a:solidFill>
                  <a:schemeClr val="bg1">
                    <a:lumMod val="50000"/>
                  </a:schemeClr>
                </a:solidFill>
              </a:rPr>
              <a:t>F0</a:t>
            </a:r>
            <a:r>
              <a:rPr lang="en-US" sz="3200" dirty="0">
                <a:solidFill>
                  <a:schemeClr val="bg1">
                    <a:lumMod val="50000"/>
                  </a:schemeClr>
                </a:solidFill>
              </a:rPr>
              <a:t>: Generate F0 contour from these</a:t>
            </a:r>
          </a:p>
          <a:p>
            <a:endParaRPr lang="en-US" dirty="0"/>
          </a:p>
        </p:txBody>
      </p:sp>
    </p:spTree>
    <p:extLst>
      <p:ext uri="{BB962C8B-B14F-4D97-AF65-F5344CB8AC3E}">
        <p14:creationId xmlns:p14="http://schemas.microsoft.com/office/powerpoint/2010/main" val="6112400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914400" y="350839"/>
            <a:ext cx="7772400" cy="487361"/>
          </a:xfrm>
        </p:spPr>
        <p:txBody>
          <a:bodyPr/>
          <a:lstStyle/>
          <a:p>
            <a:r>
              <a:rPr lang="en-US" dirty="0"/>
              <a:t>Stress vs. accent</a:t>
            </a:r>
          </a:p>
        </p:txBody>
      </p:sp>
      <p:sp>
        <p:nvSpPr>
          <p:cNvPr id="47107" name="Rectangle 3"/>
          <p:cNvSpPr>
            <a:spLocks noGrp="1" noChangeArrowheads="1"/>
          </p:cNvSpPr>
          <p:nvPr>
            <p:ph idx="1"/>
          </p:nvPr>
        </p:nvSpPr>
        <p:spPr>
          <a:xfrm>
            <a:off x="228600" y="762000"/>
            <a:ext cx="8915400" cy="4572000"/>
          </a:xfrm>
        </p:spPr>
        <p:txBody>
          <a:bodyPr/>
          <a:lstStyle/>
          <a:p>
            <a:r>
              <a:rPr lang="en-US" sz="3200" b="1" dirty="0">
                <a:solidFill>
                  <a:srgbClr val="0000FF"/>
                </a:solidFill>
              </a:rPr>
              <a:t>Stress</a:t>
            </a:r>
            <a:r>
              <a:rPr lang="en-US" sz="3200" dirty="0">
                <a:solidFill>
                  <a:srgbClr val="0000FF"/>
                </a:solidFill>
              </a:rPr>
              <a:t>: </a:t>
            </a:r>
            <a:r>
              <a:rPr lang="en-US" sz="3200" dirty="0"/>
              <a:t>structural property of a word </a:t>
            </a:r>
          </a:p>
          <a:p>
            <a:pPr lvl="1"/>
            <a:r>
              <a:rPr lang="en-US" sz="3200" dirty="0"/>
              <a:t>Fixed in the lexicon: marks a potential (arbitrary) location for an accent to occur, if there is one</a:t>
            </a:r>
          </a:p>
          <a:p>
            <a:r>
              <a:rPr lang="en-US" sz="3200" b="1" dirty="0">
                <a:solidFill>
                  <a:srgbClr val="0000FF"/>
                </a:solidFill>
              </a:rPr>
              <a:t>Accent</a:t>
            </a:r>
            <a:r>
              <a:rPr lang="en-US" sz="3200" dirty="0">
                <a:solidFill>
                  <a:srgbClr val="0000FF"/>
                </a:solidFill>
              </a:rPr>
              <a:t>: </a:t>
            </a:r>
            <a:r>
              <a:rPr lang="en-US" sz="3200" dirty="0"/>
              <a:t> property of a word in context</a:t>
            </a:r>
          </a:p>
          <a:p>
            <a:pPr lvl="1"/>
            <a:r>
              <a:rPr lang="en-US" sz="3200" dirty="0"/>
              <a:t>Context-dependent. Marks important words in the discourse</a:t>
            </a:r>
          </a:p>
        </p:txBody>
      </p:sp>
      <p:graphicFrame>
        <p:nvGraphicFramePr>
          <p:cNvPr id="739394" name="Group 66"/>
          <p:cNvGraphicFramePr>
            <a:graphicFrameLocks noGrp="1"/>
          </p:cNvGraphicFramePr>
          <p:nvPr>
            <p:extLst>
              <p:ext uri="{D42A27DB-BD31-4B8C-83A1-F6EECF244321}">
                <p14:modId xmlns:p14="http://schemas.microsoft.com/office/powerpoint/2010/main" val="3071726448"/>
              </p:ext>
            </p:extLst>
          </p:nvPr>
        </p:nvGraphicFramePr>
        <p:xfrm>
          <a:off x="304801" y="3886200"/>
          <a:ext cx="8839199" cy="2590800"/>
        </p:xfrm>
        <a:graphic>
          <a:graphicData uri="http://schemas.openxmlformats.org/drawingml/2006/table">
            <a:tbl>
              <a:tblPr/>
              <a:tblGrid>
                <a:gridCol w="631371">
                  <a:extLst>
                    <a:ext uri="{9D8B030D-6E8A-4147-A177-3AD203B41FA5}">
                      <a16:colId xmlns:a16="http://schemas.microsoft.com/office/drawing/2014/main" xmlns="" val="20000"/>
                    </a:ext>
                  </a:extLst>
                </a:gridCol>
                <a:gridCol w="631371">
                  <a:extLst>
                    <a:ext uri="{9D8B030D-6E8A-4147-A177-3AD203B41FA5}">
                      <a16:colId xmlns:a16="http://schemas.microsoft.com/office/drawing/2014/main" xmlns="" val="20001"/>
                    </a:ext>
                  </a:extLst>
                </a:gridCol>
                <a:gridCol w="901959">
                  <a:extLst>
                    <a:ext uri="{9D8B030D-6E8A-4147-A177-3AD203B41FA5}">
                      <a16:colId xmlns:a16="http://schemas.microsoft.com/office/drawing/2014/main" xmlns="" val="20002"/>
                    </a:ext>
                  </a:extLst>
                </a:gridCol>
                <a:gridCol w="811764">
                  <a:extLst>
                    <a:ext uri="{9D8B030D-6E8A-4147-A177-3AD203B41FA5}">
                      <a16:colId xmlns:a16="http://schemas.microsoft.com/office/drawing/2014/main" xmlns="" val="20003"/>
                    </a:ext>
                  </a:extLst>
                </a:gridCol>
                <a:gridCol w="631371">
                  <a:extLst>
                    <a:ext uri="{9D8B030D-6E8A-4147-A177-3AD203B41FA5}">
                      <a16:colId xmlns:a16="http://schemas.microsoft.com/office/drawing/2014/main" xmlns="" val="20004"/>
                    </a:ext>
                  </a:extLst>
                </a:gridCol>
                <a:gridCol w="631371">
                  <a:extLst>
                    <a:ext uri="{9D8B030D-6E8A-4147-A177-3AD203B41FA5}">
                      <a16:colId xmlns:a16="http://schemas.microsoft.com/office/drawing/2014/main" xmlns="" val="20005"/>
                    </a:ext>
                  </a:extLst>
                </a:gridCol>
                <a:gridCol w="721567">
                  <a:extLst>
                    <a:ext uri="{9D8B030D-6E8A-4147-A177-3AD203B41FA5}">
                      <a16:colId xmlns:a16="http://schemas.microsoft.com/office/drawing/2014/main" xmlns="" val="20006"/>
                    </a:ext>
                  </a:extLst>
                </a:gridCol>
                <a:gridCol w="721567">
                  <a:extLst>
                    <a:ext uri="{9D8B030D-6E8A-4147-A177-3AD203B41FA5}">
                      <a16:colId xmlns:a16="http://schemas.microsoft.com/office/drawing/2014/main" xmlns="" val="20007"/>
                    </a:ext>
                  </a:extLst>
                </a:gridCol>
                <a:gridCol w="541176">
                  <a:extLst>
                    <a:ext uri="{9D8B030D-6E8A-4147-A177-3AD203B41FA5}">
                      <a16:colId xmlns:a16="http://schemas.microsoft.com/office/drawing/2014/main" xmlns="" val="20008"/>
                    </a:ext>
                  </a:extLst>
                </a:gridCol>
                <a:gridCol w="2615682">
                  <a:extLst>
                    <a:ext uri="{9D8B030D-6E8A-4147-A177-3AD203B41FA5}">
                      <a16:colId xmlns:a16="http://schemas.microsoft.com/office/drawing/2014/main" xmlns="" val="20009"/>
                    </a:ext>
                  </a:extLst>
                </a:gridCol>
              </a:tblGrid>
              <a:tr h="360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(accented syll)</a:t>
                      </a:r>
                    </a:p>
                  </a:txBody>
                  <a:tcPr horzOverflow="overflow">
                    <a:lnL>
                      <a:noFill/>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tx1"/>
                      </a:solidFill>
                      <a:prstDash val="sysDot"/>
                      <a:round/>
                      <a:headEnd type="none" w="sm" len="sm"/>
                      <a:tailEnd type="none" w="sm" len="sm"/>
                    </a:lnB>
                    <a:lnTlToBr>
                      <a:noFill/>
                    </a:lnTlToBr>
                    <a:lnBlToTr>
                      <a:noFill/>
                    </a:lnBlToTr>
                    <a:noFill/>
                  </a:tcPr>
                </a:tc>
                <a:extLst>
                  <a:ext uri="{0D108BD9-81ED-4DB2-BD59-A6C34878D82A}">
                    <a16:rowId xmlns:a16="http://schemas.microsoft.com/office/drawing/2014/main" xmlns="" val="10000"/>
                  </a:ext>
                </a:extLst>
              </a:tr>
              <a:tr h="284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w="12700" cap="flat" cmpd="sng" algn="ctr">
                      <a:solidFill>
                        <a:schemeClr val="tx1"/>
                      </a:solidFill>
                      <a:prstDash val="sysDot"/>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w="12700" cap="flat" cmpd="sng" algn="ctr">
                      <a:solidFill>
                        <a:schemeClr val="tx1"/>
                      </a:solidFill>
                      <a:prstDash val="sysDot"/>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stressed syll</a:t>
                      </a:r>
                    </a:p>
                  </a:txBody>
                  <a:tcPr horzOverflow="overflow">
                    <a:lnL>
                      <a:noFill/>
                    </a:lnL>
                    <a:lnR w="12700" cap="flat" cmpd="sng" algn="ctr">
                      <a:solidFill>
                        <a:schemeClr val="bg1"/>
                      </a:solidFill>
                      <a:prstDash val="solid"/>
                      <a:round/>
                      <a:headEnd type="none" w="sm" len="sm"/>
                      <a:tailEnd type="none" w="sm" len="sm"/>
                    </a:lnR>
                    <a:lnT w="12700" cap="flat" cmpd="sng" algn="ctr">
                      <a:solidFill>
                        <a:schemeClr val="tx1"/>
                      </a:solidFill>
                      <a:prstDash val="sysDot"/>
                      <a:round/>
                      <a:headEnd type="none" w="sm" len="sm"/>
                      <a:tailEnd type="none" w="sm" len="sm"/>
                    </a:lnT>
                    <a:lnB>
                      <a:noFill/>
                    </a:lnB>
                    <a:lnTlToBr>
                      <a:noFill/>
                    </a:lnTlToBr>
                    <a:lnBlToTr>
                      <a:noFill/>
                    </a:lnBlToTr>
                    <a:noFill/>
                  </a:tcPr>
                </a:tc>
                <a:extLst>
                  <a:ext uri="{0D108BD9-81ED-4DB2-BD59-A6C34878D82A}">
                    <a16:rowId xmlns:a16="http://schemas.microsoft.com/office/drawing/2014/main" xmlns="" val="10001"/>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full vowels</a:t>
                      </a:r>
                    </a:p>
                  </a:txBody>
                  <a:tcPr horzOverflow="overflow">
                    <a:lnL>
                      <a:noFill/>
                    </a:lnL>
                    <a:lnR w="12700" cap="flat" cmpd="sng" algn="ctr">
                      <a:solidFill>
                        <a:schemeClr val="bg1"/>
                      </a:solidFill>
                      <a:prstDash val="solid"/>
                      <a:round/>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xmlns="" val="10002"/>
                  </a:ext>
                </a:extLst>
              </a:tr>
              <a:tr h="284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x</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chemeClr val="tx1"/>
                          </a:solidFill>
                          <a:effectLst/>
                          <a:latin typeface="Calibri"/>
                          <a:ea typeface="ＭＳ Ｐゴシック" charset="0"/>
                          <a:cs typeface="Calibri"/>
                        </a:rPr>
                        <a:t>syllables</a:t>
                      </a:r>
                    </a:p>
                  </a:txBody>
                  <a:tcPr horzOverflow="overflow">
                    <a:lnL>
                      <a:noFill/>
                    </a:lnL>
                    <a:lnR w="12700" cap="flat" cmpd="sng" algn="ctr">
                      <a:solidFill>
                        <a:schemeClr val="bg1"/>
                      </a:solidFill>
                      <a:prstDash val="solid"/>
                      <a:round/>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xmlns="" val="10003"/>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rgbClr val="990033"/>
                          </a:solidFill>
                          <a:effectLst/>
                          <a:latin typeface="Calibri"/>
                          <a:ea typeface="ＭＳ Ｐゴシック" charset="0"/>
                          <a:cs typeface="Calibri"/>
                        </a:rPr>
                        <a:t>vi</a:t>
                      </a:r>
                    </a:p>
                  </a:txBody>
                  <a:tcPr horzOverflow="overflow">
                    <a:lnL>
                      <a:noFill/>
                    </a:lnL>
                    <a:lnR>
                      <a:noFill/>
                    </a:lnR>
                    <a:lnT>
                      <a:noFill/>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rgbClr val="990033"/>
                          </a:solidFill>
                          <a:effectLst/>
                          <a:latin typeface="Calibri"/>
                          <a:ea typeface="ＭＳ Ｐゴシック" charset="0"/>
                          <a:cs typeface="Calibri"/>
                        </a:rPr>
                        <a:t>ta</a:t>
                      </a:r>
                    </a:p>
                  </a:txBody>
                  <a:tcPr horzOverflow="overflow">
                    <a:lnL>
                      <a:noFill/>
                    </a:lnL>
                    <a:lnR>
                      <a:noFill/>
                    </a:lnR>
                    <a:lnT>
                      <a:noFill/>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rgbClr val="990033"/>
                          </a:solidFill>
                          <a:effectLst/>
                          <a:latin typeface="Calibri"/>
                          <a:ea typeface="ＭＳ Ｐゴシック" charset="0"/>
                          <a:cs typeface="Calibri"/>
                        </a:rPr>
                        <a:t>mins</a:t>
                      </a:r>
                    </a:p>
                  </a:txBody>
                  <a:tcPr horzOverflow="overflow">
                    <a:lnL>
                      <a:noFill/>
                    </a:lnL>
                    <a:lnR>
                      <a:noFill/>
                    </a:lnR>
                    <a:lnT>
                      <a:noFill/>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dirty="0" err="1">
                          <a:ln>
                            <a:noFill/>
                          </a:ln>
                          <a:solidFill>
                            <a:srgbClr val="990033"/>
                          </a:solidFill>
                          <a:effectLst/>
                          <a:latin typeface="Calibri"/>
                          <a:ea typeface="ＭＳ Ｐゴシック" charset="0"/>
                          <a:cs typeface="Calibri"/>
                        </a:rPr>
                        <a:t>Ca</a:t>
                      </a:r>
                      <a:endParaRPr kumimoji="1" lang="en-US" sz="2800" b="0" i="0" u="none" strike="noStrike" cap="none" normalizeH="0" baseline="0" dirty="0">
                        <a:ln>
                          <a:noFill/>
                        </a:ln>
                        <a:solidFill>
                          <a:srgbClr val="990033"/>
                        </a:solidFill>
                        <a:effectLst/>
                        <a:latin typeface="Calibri"/>
                        <a:ea typeface="ＭＳ Ｐゴシック" charset="0"/>
                        <a:cs typeface="Calibri"/>
                      </a:endParaRPr>
                    </a:p>
                  </a:txBody>
                  <a:tcPr horzOverflow="overflow">
                    <a:lnL>
                      <a:noFill/>
                    </a:lnL>
                    <a:lnR>
                      <a:noFill/>
                    </a:lnR>
                    <a:lnT>
                      <a:noFill/>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rgbClr val="990033"/>
                          </a:solidFill>
                          <a:effectLst/>
                          <a:latin typeface="Calibri"/>
                          <a:ea typeface="ＭＳ Ｐゴシック" charset="0"/>
                          <a:cs typeface="Calibri"/>
                        </a:rPr>
                        <a:t>li</a:t>
                      </a:r>
                    </a:p>
                  </a:txBody>
                  <a:tcPr horzOverflow="overflow">
                    <a:lnL>
                      <a:noFill/>
                    </a:lnL>
                    <a:lnR>
                      <a:noFill/>
                    </a:lnR>
                    <a:lnT>
                      <a:noFill/>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rgbClr val="990033"/>
                          </a:solidFill>
                          <a:effectLst/>
                          <a:latin typeface="Calibri"/>
                          <a:ea typeface="ＭＳ Ｐゴシック" charset="0"/>
                          <a:cs typeface="Calibri"/>
                        </a:rPr>
                        <a:t>for</a:t>
                      </a:r>
                    </a:p>
                  </a:txBody>
                  <a:tcPr horzOverflow="overflow">
                    <a:lnL>
                      <a:noFill/>
                    </a:lnL>
                    <a:lnR>
                      <a:noFill/>
                    </a:lnR>
                    <a:lnT>
                      <a:noFill/>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2800" b="0" i="0" u="none" strike="noStrike" cap="none" normalizeH="0" baseline="0">
                          <a:ln>
                            <a:noFill/>
                          </a:ln>
                          <a:solidFill>
                            <a:srgbClr val="990033"/>
                          </a:solidFill>
                          <a:effectLst/>
                          <a:latin typeface="Calibri"/>
                          <a:ea typeface="ＭＳ Ｐゴシック" charset="0"/>
                          <a:cs typeface="Calibri"/>
                        </a:rPr>
                        <a:t>nia</a:t>
                      </a:r>
                    </a:p>
                  </a:txBody>
                  <a:tcPr horzOverflow="overflow">
                    <a:lnL>
                      <a:noFill/>
                    </a:lnL>
                    <a:lnR>
                      <a:noFill/>
                    </a:lnR>
                    <a:lnT>
                      <a:noFill/>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tx1"/>
                        </a:solidFill>
                        <a:effectLst/>
                        <a:latin typeface="Calibri"/>
                        <a:ea typeface="ＭＳ Ｐゴシック" charset="0"/>
                        <a:cs typeface="Calibri"/>
                      </a:endParaRPr>
                    </a:p>
                  </a:txBody>
                  <a:tcPr horzOverflow="overflow">
                    <a:lnL>
                      <a:noFill/>
                    </a:lnL>
                    <a:lnR>
                      <a:noFill/>
                    </a:lnR>
                    <a:lnT>
                      <a:noFill/>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dirty="0">
                        <a:ln>
                          <a:noFill/>
                        </a:ln>
                        <a:solidFill>
                          <a:schemeClr val="tx1"/>
                        </a:solidFill>
                        <a:effectLst/>
                        <a:latin typeface="Calibri"/>
                        <a:ea typeface="ＭＳ Ｐゴシック" charset="0"/>
                        <a:cs typeface="Calibri"/>
                      </a:endParaRPr>
                    </a:p>
                  </a:txBody>
                  <a:tcPr horzOverflow="overflow">
                    <a:lnL>
                      <a:noFill/>
                    </a:lnL>
                    <a:lnR w="12700" cap="flat" cmpd="sng" algn="ctr">
                      <a:solidFill>
                        <a:schemeClr val="bg1"/>
                      </a:solidFill>
                      <a:prstDash val="solid"/>
                      <a:round/>
                      <a:headEnd type="none" w="sm" len="sm"/>
                      <a:tailEnd type="none" w="sm" len="sm"/>
                    </a:lnR>
                    <a:lnT>
                      <a:noFill/>
                    </a:lnT>
                    <a:lnB w="12700" cap="flat" cmpd="sng" algn="ctr">
                      <a:solidFill>
                        <a:schemeClr val="bg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5788146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Stress vs. accent (2)</a:t>
            </a:r>
          </a:p>
        </p:txBody>
      </p:sp>
      <p:sp>
        <p:nvSpPr>
          <p:cNvPr id="49155" name="Rectangle 3"/>
          <p:cNvSpPr>
            <a:spLocks noGrp="1" noChangeArrowheads="1"/>
          </p:cNvSpPr>
          <p:nvPr>
            <p:ph idx="1"/>
          </p:nvPr>
        </p:nvSpPr>
        <p:spPr>
          <a:xfrm>
            <a:off x="533400" y="1905000"/>
            <a:ext cx="8153400" cy="4114800"/>
          </a:xfrm>
        </p:spPr>
        <p:txBody>
          <a:bodyPr/>
          <a:lstStyle/>
          <a:p>
            <a:r>
              <a:rPr lang="en-US" dirty="0"/>
              <a:t>The speaker decides to make the word </a:t>
            </a:r>
            <a:r>
              <a:rPr lang="en-US" b="1" dirty="0"/>
              <a:t>vitamin</a:t>
            </a:r>
            <a:r>
              <a:rPr lang="en-US" dirty="0"/>
              <a:t> more prominent by </a:t>
            </a:r>
            <a:r>
              <a:rPr lang="en-US" b="1" dirty="0"/>
              <a:t>accenting</a:t>
            </a:r>
            <a:r>
              <a:rPr lang="en-US" dirty="0"/>
              <a:t> it.</a:t>
            </a:r>
          </a:p>
          <a:p>
            <a:r>
              <a:rPr lang="en-US" b="1" dirty="0"/>
              <a:t>Lexical stress </a:t>
            </a:r>
            <a:r>
              <a:rPr lang="en-US" dirty="0"/>
              <a:t>tell us that this prominence will appear on the first syllable, hence </a:t>
            </a:r>
            <a:r>
              <a:rPr lang="en-US" b="1" dirty="0">
                <a:solidFill>
                  <a:srgbClr val="0000FF"/>
                </a:solidFill>
              </a:rPr>
              <a:t>vi</a:t>
            </a:r>
            <a:r>
              <a:rPr lang="en-US" dirty="0"/>
              <a:t>tamin.</a:t>
            </a:r>
          </a:p>
          <a:p>
            <a:r>
              <a:rPr lang="en-US" dirty="0"/>
              <a:t>So we will have to look at both the lexicon and the context to predict the details of prominence</a:t>
            </a:r>
          </a:p>
          <a:p>
            <a:endParaRPr lang="en-US" dirty="0"/>
          </a:p>
          <a:p>
            <a:pPr marL="0" indent="0">
              <a:buNone/>
            </a:pPr>
            <a:r>
              <a:rPr lang="en-US" sz="2800" dirty="0"/>
              <a:t>I’m a little sur</a:t>
            </a:r>
            <a:r>
              <a:rPr lang="en-US" sz="2800" b="1" dirty="0">
                <a:solidFill>
                  <a:srgbClr val="0000FF"/>
                </a:solidFill>
              </a:rPr>
              <a:t>prised</a:t>
            </a:r>
            <a:r>
              <a:rPr lang="en-US" sz="2800" dirty="0"/>
              <a:t> to hear it </a:t>
            </a:r>
            <a:r>
              <a:rPr lang="en-US" sz="2800" b="1" dirty="0">
                <a:solidFill>
                  <a:srgbClr val="0000FF"/>
                </a:solidFill>
              </a:rPr>
              <a:t>char</a:t>
            </a:r>
            <a:r>
              <a:rPr lang="en-US" sz="2800" dirty="0"/>
              <a:t>acterized as up</a:t>
            </a:r>
            <a:r>
              <a:rPr lang="en-US" sz="2800" b="1" dirty="0">
                <a:solidFill>
                  <a:srgbClr val="0000FF"/>
                </a:solidFill>
              </a:rPr>
              <a:t>beat</a:t>
            </a:r>
          </a:p>
        </p:txBody>
      </p:sp>
    </p:spTree>
    <p:extLst>
      <p:ext uri="{BB962C8B-B14F-4D97-AF65-F5344CB8AC3E}">
        <p14:creationId xmlns:p14="http://schemas.microsoft.com/office/powerpoint/2010/main" val="18970333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914400" y="274639"/>
            <a:ext cx="7772400" cy="792161"/>
          </a:xfrm>
        </p:spPr>
        <p:txBody>
          <a:bodyPr/>
          <a:lstStyle/>
          <a:p>
            <a:r>
              <a:rPr lang="en-US" dirty="0"/>
              <a:t>Levels of prominence</a:t>
            </a:r>
          </a:p>
        </p:txBody>
      </p:sp>
      <p:sp>
        <p:nvSpPr>
          <p:cNvPr id="59395" name="Rectangle 3"/>
          <p:cNvSpPr>
            <a:spLocks noGrp="1" noChangeArrowheads="1"/>
          </p:cNvSpPr>
          <p:nvPr>
            <p:ph idx="1"/>
          </p:nvPr>
        </p:nvSpPr>
        <p:spPr>
          <a:xfrm>
            <a:off x="533400" y="1447800"/>
            <a:ext cx="8153400" cy="4572000"/>
          </a:xfrm>
        </p:spPr>
        <p:txBody>
          <a:bodyPr/>
          <a:lstStyle/>
          <a:p>
            <a:pPr>
              <a:lnSpc>
                <a:spcPct val="90000"/>
              </a:lnSpc>
            </a:pPr>
            <a:r>
              <a:rPr lang="en-US" sz="2800" dirty="0"/>
              <a:t>Most phrases have more than one accent</a:t>
            </a:r>
          </a:p>
          <a:p>
            <a:pPr marL="273050" lvl="1" indent="-273050">
              <a:lnSpc>
                <a:spcPct val="90000"/>
              </a:lnSpc>
              <a:spcBef>
                <a:spcPts val="575"/>
              </a:spcBef>
              <a:buClr>
                <a:schemeClr val="accent1"/>
              </a:buClr>
            </a:pPr>
            <a:r>
              <a:rPr lang="en-US" sz="2800" b="1" dirty="0">
                <a:solidFill>
                  <a:srgbClr val="0000FF"/>
                </a:solidFill>
              </a:rPr>
              <a:t>Nuclear Accent: </a:t>
            </a:r>
            <a:r>
              <a:rPr lang="en-US" sz="2800" dirty="0"/>
              <a:t>Last accent in a phrase, perceived as more prominent</a:t>
            </a:r>
          </a:p>
          <a:p>
            <a:pPr lvl="1">
              <a:lnSpc>
                <a:spcPct val="90000"/>
              </a:lnSpc>
            </a:pPr>
            <a:r>
              <a:rPr lang="en-US" dirty="0"/>
              <a:t>Plays semantic role like indicating a word is contrastive or focus.</a:t>
            </a:r>
          </a:p>
          <a:p>
            <a:pPr lvl="1">
              <a:lnSpc>
                <a:spcPct val="90000"/>
              </a:lnSpc>
            </a:pPr>
            <a:r>
              <a:rPr lang="en-US" dirty="0"/>
              <a:t>Modeled via ***s in IM, or capitalized letters</a:t>
            </a:r>
          </a:p>
          <a:p>
            <a:pPr lvl="1">
              <a:lnSpc>
                <a:spcPct val="90000"/>
              </a:lnSpc>
            </a:pPr>
            <a:r>
              <a:rPr lang="en-US" dirty="0"/>
              <a:t>‘I know </a:t>
            </a:r>
            <a:r>
              <a:rPr lang="en-US" b="1" dirty="0"/>
              <a:t>SOMETHING</a:t>
            </a:r>
            <a:r>
              <a:rPr lang="en-US" dirty="0"/>
              <a:t> interesting is sure to happen,’ she said</a:t>
            </a:r>
          </a:p>
          <a:p>
            <a:pPr>
              <a:lnSpc>
                <a:spcPct val="90000"/>
              </a:lnSpc>
            </a:pPr>
            <a:r>
              <a:rPr lang="en-US" sz="2800" dirty="0"/>
              <a:t>Can also have reduced words that are </a:t>
            </a:r>
            <a:r>
              <a:rPr lang="en-US" sz="2800" b="1" dirty="0"/>
              <a:t>less</a:t>
            </a:r>
            <a:r>
              <a:rPr lang="en-US" sz="2800" dirty="0"/>
              <a:t> prominent than usual (especially function words)</a:t>
            </a:r>
          </a:p>
          <a:p>
            <a:pPr>
              <a:lnSpc>
                <a:spcPct val="90000"/>
              </a:lnSpc>
            </a:pPr>
            <a:r>
              <a:rPr lang="en-US" sz="2800" dirty="0"/>
              <a:t>Sometimes use 4 classes of prominence:</a:t>
            </a:r>
          </a:p>
          <a:p>
            <a:pPr lvl="1">
              <a:lnSpc>
                <a:spcPct val="90000"/>
              </a:lnSpc>
            </a:pPr>
            <a:r>
              <a:rPr lang="en-US" b="1" dirty="0"/>
              <a:t>Emphatic accent, pitch accent, unaccented, reduced</a:t>
            </a:r>
          </a:p>
          <a:p>
            <a:pPr>
              <a:lnSpc>
                <a:spcPct val="90000"/>
              </a:lnSpc>
            </a:pPr>
            <a:endParaRPr lang="en-US" sz="2000" b="1" dirty="0">
              <a:solidFill>
                <a:srgbClr val="A50021"/>
              </a:solidFill>
            </a:endParaRPr>
          </a:p>
          <a:p>
            <a:pPr>
              <a:lnSpc>
                <a:spcPct val="90000"/>
              </a:lnSpc>
            </a:pPr>
            <a:endParaRPr lang="en-US" sz="2000" dirty="0"/>
          </a:p>
        </p:txBody>
      </p:sp>
    </p:spTree>
    <p:extLst>
      <p:ext uri="{BB962C8B-B14F-4D97-AF65-F5344CB8AC3E}">
        <p14:creationId xmlns:p14="http://schemas.microsoft.com/office/powerpoint/2010/main" val="37448766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a:t>Pitch accent prediction</a:t>
            </a:r>
          </a:p>
        </p:txBody>
      </p:sp>
      <p:sp>
        <p:nvSpPr>
          <p:cNvPr id="24579" name="Rectangle 3"/>
          <p:cNvSpPr>
            <a:spLocks noGrp="1" noChangeArrowheads="1"/>
          </p:cNvSpPr>
          <p:nvPr>
            <p:ph idx="1"/>
          </p:nvPr>
        </p:nvSpPr>
        <p:spPr>
          <a:xfrm>
            <a:off x="457200" y="1600200"/>
            <a:ext cx="8382000" cy="4530725"/>
          </a:xfrm>
        </p:spPr>
        <p:txBody>
          <a:bodyPr/>
          <a:lstStyle/>
          <a:p>
            <a:pPr eaLnBrk="1" hangingPunct="1"/>
            <a:r>
              <a:rPr lang="en-US" sz="2400" dirty="0"/>
              <a:t>Which words in an utterance should bear accent?</a:t>
            </a:r>
          </a:p>
          <a:p>
            <a:pPr eaLnBrk="1" hangingPunct="1"/>
            <a:endParaRPr lang="en-US" sz="2800" dirty="0"/>
          </a:p>
          <a:p>
            <a:pPr eaLnBrk="1" hangingPunct="1">
              <a:buFont typeface="Wingdings" pitchFamily="-112" charset="2"/>
              <a:buChar char="à"/>
            </a:pPr>
            <a:r>
              <a:rPr lang="en-US" sz="2800" dirty="0" err="1">
                <a:solidFill>
                  <a:srgbClr val="008000"/>
                </a:solidFill>
              </a:rPr>
              <a:t>i</a:t>
            </a:r>
            <a:r>
              <a:rPr lang="en-US" sz="2800" dirty="0">
                <a:solidFill>
                  <a:srgbClr val="008000"/>
                </a:solidFill>
              </a:rPr>
              <a:t> believe at </a:t>
            </a:r>
            <a:r>
              <a:rPr lang="en-US" sz="2800" dirty="0" err="1">
                <a:solidFill>
                  <a:srgbClr val="008000"/>
                </a:solidFill>
              </a:rPr>
              <a:t>ibm</a:t>
            </a:r>
            <a:r>
              <a:rPr lang="en-US" sz="2800" dirty="0">
                <a:solidFill>
                  <a:srgbClr val="008000"/>
                </a:solidFill>
              </a:rPr>
              <a:t> they make you wear a blue suit.</a:t>
            </a:r>
          </a:p>
          <a:p>
            <a:pPr eaLnBrk="1" hangingPunct="1">
              <a:buFont typeface="Wingdings" pitchFamily="-112" charset="2"/>
              <a:buChar char="à"/>
            </a:pPr>
            <a:r>
              <a:rPr lang="en-US" sz="2800" dirty="0" err="1">
                <a:solidFill>
                  <a:srgbClr val="008000"/>
                </a:solidFill>
              </a:rPr>
              <a:t>i</a:t>
            </a:r>
            <a:r>
              <a:rPr lang="en-US" sz="2800" dirty="0">
                <a:solidFill>
                  <a:srgbClr val="008000"/>
                </a:solidFill>
              </a:rPr>
              <a:t> BELIEVE at IBM they MAKE you WEAR a BLUE SUIT.</a:t>
            </a:r>
          </a:p>
          <a:p>
            <a:pPr eaLnBrk="1" hangingPunct="1">
              <a:buFont typeface="Wingdings" pitchFamily="-112" charset="2"/>
              <a:buChar char="à"/>
            </a:pPr>
            <a:endParaRPr lang="en-US" sz="2800" dirty="0">
              <a:solidFill>
                <a:srgbClr val="008000"/>
              </a:solidFill>
            </a:endParaRPr>
          </a:p>
          <a:p>
            <a:pPr eaLnBrk="1" hangingPunct="1">
              <a:buFont typeface="Wingdings" pitchFamily="-112" charset="2"/>
              <a:buChar char="à"/>
            </a:pPr>
            <a:r>
              <a:rPr lang="en-US" sz="2800" dirty="0"/>
              <a:t>2001 was a good movie, if you had read the book.</a:t>
            </a:r>
          </a:p>
          <a:p>
            <a:pPr eaLnBrk="1" hangingPunct="1">
              <a:buFont typeface="Wingdings" pitchFamily="-112" charset="2"/>
              <a:buChar char="à"/>
            </a:pPr>
            <a:r>
              <a:rPr lang="en-US" sz="2800" b="1" dirty="0">
                <a:solidFill>
                  <a:schemeClr val="accent2"/>
                </a:solidFill>
              </a:rPr>
              <a:t>2001</a:t>
            </a:r>
            <a:r>
              <a:rPr lang="en-US" sz="2800" dirty="0"/>
              <a:t> was a good </a:t>
            </a:r>
            <a:r>
              <a:rPr lang="en-US" sz="2800" b="1" dirty="0">
                <a:solidFill>
                  <a:schemeClr val="accent2"/>
                </a:solidFill>
              </a:rPr>
              <a:t>MOVIE</a:t>
            </a:r>
            <a:r>
              <a:rPr lang="en-US" sz="2800" dirty="0"/>
              <a:t>, if you had read the </a:t>
            </a:r>
            <a:r>
              <a:rPr lang="en-US" sz="2800" b="1" dirty="0">
                <a:solidFill>
                  <a:schemeClr val="accent2"/>
                </a:solidFill>
              </a:rPr>
              <a:t>BOOK</a:t>
            </a:r>
            <a:r>
              <a:rPr lang="en-US" sz="2800" i="1" dirty="0"/>
              <a:t>.</a:t>
            </a:r>
            <a:endParaRPr lang="en-US" sz="2800" dirty="0"/>
          </a:p>
          <a:p>
            <a:pPr eaLnBrk="1" hangingPunct="1">
              <a:buFont typeface="Wingdings" pitchFamily="-112" charset="2"/>
              <a:buChar char="à"/>
            </a:pPr>
            <a:endParaRPr lang="en-US" sz="2000" dirty="0">
              <a:solidFill>
                <a:srgbClr val="008000"/>
              </a:solidFill>
            </a:endParaRPr>
          </a:p>
        </p:txBody>
      </p:sp>
    </p:spTree>
    <p:extLst>
      <p:ext uri="{BB962C8B-B14F-4D97-AF65-F5344CB8AC3E}">
        <p14:creationId xmlns:p14="http://schemas.microsoft.com/office/powerpoint/2010/main" val="26137573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dirty="0"/>
              <a:t>Broadcast News Example</a:t>
            </a:r>
          </a:p>
        </p:txBody>
      </p:sp>
      <p:sp>
        <p:nvSpPr>
          <p:cNvPr id="112643" name="Rectangle 3"/>
          <p:cNvSpPr>
            <a:spLocks noGrp="1" noChangeArrowheads="1"/>
          </p:cNvSpPr>
          <p:nvPr>
            <p:ph sz="quarter" idx="1"/>
          </p:nvPr>
        </p:nvSpPr>
        <p:spPr/>
        <p:txBody>
          <a:bodyPr/>
          <a:lstStyle/>
          <a:p>
            <a:pPr marL="0" indent="0">
              <a:buNone/>
            </a:pPr>
            <a:r>
              <a:rPr lang="en-US" dirty="0"/>
              <a:t>					Hirschberg (1993)</a:t>
            </a:r>
          </a:p>
          <a:p>
            <a:pPr marL="0" indent="0">
              <a:buNone/>
            </a:pPr>
            <a:r>
              <a:rPr lang="en-US" dirty="0"/>
              <a:t>SUN MICROSYSTEMS INC, the UPSTART COMPANY that HELPED LAUNCH the DESKTOP COMPUTER industry TREND TOWARD HIGH powered WORKSTATIONS, was UNVEILING an ENTIRE OVERHAUL of its PRODUCT LINE TODAY. SOME of the new MACHINES, PRICED from FIVE THOUSAND NINE hundred NINETY five DOLLARS to seventy THREE thousand nine HUNDRED dollars, BOAST SOPHISTICATED new graphics and DIGITAL SOUND TECHNOLOGIES, HIGHER SPEEDS AND a CIRCUIT board that allows FULL motion VIDEO on a COMPUTER SCREEN.</a:t>
            </a:r>
          </a:p>
        </p:txBody>
      </p:sp>
    </p:spTree>
    <p:extLst>
      <p:ext uri="{BB962C8B-B14F-4D97-AF65-F5344CB8AC3E}">
        <p14:creationId xmlns:p14="http://schemas.microsoft.com/office/powerpoint/2010/main" val="35493120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a:t>Predicting Pitch Accent: Part of speech</a:t>
            </a:r>
          </a:p>
        </p:txBody>
      </p:sp>
      <p:sp>
        <p:nvSpPr>
          <p:cNvPr id="108547" name="Rectangle 3"/>
          <p:cNvSpPr>
            <a:spLocks noGrp="1" noChangeArrowheads="1"/>
          </p:cNvSpPr>
          <p:nvPr>
            <p:ph sz="quarter" idx="1"/>
          </p:nvPr>
        </p:nvSpPr>
        <p:spPr/>
        <p:txBody>
          <a:bodyPr/>
          <a:lstStyle/>
          <a:p>
            <a:r>
              <a:rPr lang="en-US" sz="2800" dirty="0"/>
              <a:t>Content words are usually accented</a:t>
            </a:r>
          </a:p>
          <a:p>
            <a:r>
              <a:rPr lang="en-US" sz="2800" dirty="0"/>
              <a:t>Function words are rarely accented</a:t>
            </a:r>
          </a:p>
          <a:p>
            <a:pPr lvl="1"/>
            <a:r>
              <a:rPr lang="en-US" sz="2800" dirty="0"/>
              <a:t>Of, for, in on, that, the, a, an, no, to, and but or will may would can her is their its our there is am are was were, </a:t>
            </a:r>
            <a:r>
              <a:rPr lang="en-US" sz="2800" dirty="0" err="1"/>
              <a:t>etc</a:t>
            </a:r>
            <a:endParaRPr lang="en-US" sz="2800" dirty="0"/>
          </a:p>
          <a:p>
            <a:r>
              <a:rPr lang="en-US" sz="2800" dirty="0">
                <a:solidFill>
                  <a:srgbClr val="0000FF"/>
                </a:solidFill>
              </a:rPr>
              <a:t>Baseline algorithm</a:t>
            </a:r>
            <a:r>
              <a:rPr lang="en-US" sz="2800" dirty="0"/>
              <a:t>: Accent all content words</a:t>
            </a:r>
            <a:r>
              <a:rPr lang="en-US" dirty="0"/>
              <a:t>.</a:t>
            </a:r>
          </a:p>
        </p:txBody>
      </p:sp>
    </p:spTree>
    <p:extLst>
      <p:ext uri="{BB962C8B-B14F-4D97-AF65-F5344CB8AC3E}">
        <p14:creationId xmlns:p14="http://schemas.microsoft.com/office/powerpoint/2010/main" val="1176724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Homer Dudley</a:t>
            </a:r>
            <a:r>
              <a:rPr lang="ja-JP" altLang="en-US"/>
              <a:t>’</a:t>
            </a:r>
            <a:r>
              <a:rPr lang="en-US"/>
              <a:t>s VODER</a:t>
            </a:r>
          </a:p>
        </p:txBody>
      </p:sp>
      <p:sp>
        <p:nvSpPr>
          <p:cNvPr id="5" name="Content Placeholder 4"/>
          <p:cNvSpPr>
            <a:spLocks noGrp="1"/>
          </p:cNvSpPr>
          <p:nvPr>
            <p:ph sz="quarter" idx="1"/>
          </p:nvPr>
        </p:nvSpPr>
        <p:spPr/>
        <p:txBody>
          <a:bodyPr/>
          <a:lstStyle/>
          <a:p>
            <a:endParaRPr lang="en-US"/>
          </a:p>
        </p:txBody>
      </p:sp>
      <p:pic>
        <p:nvPicPr>
          <p:cNvPr id="307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600200"/>
            <a:ext cx="39624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4" name="Rectangle 4"/>
          <p:cNvSpPr>
            <a:spLocks noChangeArrowheads="1"/>
          </p:cNvSpPr>
          <p:nvPr/>
        </p:nvSpPr>
        <p:spPr bwMode="auto">
          <a:xfrm>
            <a:off x="533400" y="1752600"/>
            <a:ext cx="3200400" cy="223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en-US" sz="2400">
                <a:latin typeface="Verdana" charset="0"/>
              </a:rPr>
              <a:t>Manually controlled through complex keyboard</a:t>
            </a:r>
          </a:p>
          <a:p>
            <a:pPr>
              <a:spcBef>
                <a:spcPct val="20000"/>
              </a:spcBef>
              <a:buFontTx/>
              <a:buChar char="•"/>
            </a:pPr>
            <a:r>
              <a:rPr lang="en-US" sz="2400">
                <a:latin typeface="Verdana" charset="0"/>
              </a:rPr>
              <a:t>Operator training was a problem</a:t>
            </a:r>
            <a:endParaRPr lang="en-US" sz="2400" b="1">
              <a:latin typeface="Comic Sans MS" charset="0"/>
            </a:endParaRPr>
          </a:p>
          <a:p>
            <a:endParaRPr lang="en-US"/>
          </a:p>
        </p:txBody>
      </p:sp>
      <p:pic>
        <p:nvPicPr>
          <p:cNvPr id="868357" name="7F9E8401.WAV">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1930400" y="4572000"/>
            <a:ext cx="812800" cy="81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68357"/>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7701" fill="hold"/>
                                        <p:tgtEl>
                                          <p:spTgt spid="868357"/>
                                        </p:tgtEl>
                                      </p:cBhvr>
                                    </p:cmd>
                                  </p:childTnLst>
                                </p:cTn>
                              </p:par>
                            </p:childTnLst>
                          </p:cTn>
                        </p:par>
                      </p:childTnLst>
                    </p:cTn>
                  </p:par>
                </p:childTnLst>
              </p:cTn>
              <p:nextCondLst>
                <p:cond evt="onClick" delay="0">
                  <p:tgtEl>
                    <p:spTgt spid="86835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68357"/>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Factors in accent prediction: Contrast</a:t>
            </a:r>
          </a:p>
        </p:txBody>
      </p:sp>
      <p:sp>
        <p:nvSpPr>
          <p:cNvPr id="114691" name="Rectangle 3"/>
          <p:cNvSpPr>
            <a:spLocks noGrp="1" noChangeArrowheads="1"/>
          </p:cNvSpPr>
          <p:nvPr>
            <p:ph sz="quarter" idx="1"/>
          </p:nvPr>
        </p:nvSpPr>
        <p:spPr/>
        <p:txBody>
          <a:bodyPr/>
          <a:lstStyle/>
          <a:p>
            <a:pPr marL="319088" lvl="1" indent="0">
              <a:buNone/>
            </a:pPr>
            <a:r>
              <a:rPr lang="en-US" sz="3200" dirty="0">
                <a:solidFill>
                  <a:srgbClr val="008000"/>
                </a:solidFill>
              </a:rPr>
              <a:t>Legumes are poor source of VITAMINS</a:t>
            </a:r>
          </a:p>
          <a:p>
            <a:pPr marL="319088" lvl="1" indent="0">
              <a:buNone/>
            </a:pPr>
            <a:r>
              <a:rPr lang="en-US" sz="3200" dirty="0">
                <a:solidFill>
                  <a:srgbClr val="008000"/>
                </a:solidFill>
              </a:rPr>
              <a:t>No, legumes are a GOOD source of vitamins</a:t>
            </a:r>
          </a:p>
          <a:p>
            <a:pPr marL="319088" lvl="1" indent="0">
              <a:buNone/>
            </a:pPr>
            <a:endParaRPr lang="en-US" sz="3200" dirty="0">
              <a:solidFill>
                <a:srgbClr val="008000"/>
              </a:solidFill>
            </a:endParaRPr>
          </a:p>
          <a:p>
            <a:pPr marL="319088" lvl="1" indent="0">
              <a:buNone/>
            </a:pPr>
            <a:r>
              <a:rPr lang="en-US" sz="3200" dirty="0">
                <a:solidFill>
                  <a:srgbClr val="008000"/>
                </a:solidFill>
              </a:rPr>
              <a:t>I think JOHN or MARY should go</a:t>
            </a:r>
          </a:p>
          <a:p>
            <a:pPr marL="319088" lvl="1" indent="0">
              <a:buNone/>
            </a:pPr>
            <a:r>
              <a:rPr lang="en-US" sz="3200" dirty="0">
                <a:solidFill>
                  <a:srgbClr val="008000"/>
                </a:solidFill>
              </a:rPr>
              <a:t>No, I think JOHN AND MARY should go</a:t>
            </a:r>
          </a:p>
        </p:txBody>
      </p:sp>
    </p:spTree>
    <p:extLst>
      <p:ext uri="{BB962C8B-B14F-4D97-AF65-F5344CB8AC3E}">
        <p14:creationId xmlns:p14="http://schemas.microsoft.com/office/powerpoint/2010/main" val="27366192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dirty="0"/>
              <a:t>Factors in Accent Prediction:</a:t>
            </a:r>
            <a:br>
              <a:rPr lang="en-US" dirty="0"/>
            </a:br>
            <a:r>
              <a:rPr lang="en-US" dirty="0"/>
              <a:t>List intonation</a:t>
            </a:r>
          </a:p>
        </p:txBody>
      </p:sp>
      <p:sp>
        <p:nvSpPr>
          <p:cNvPr id="116739" name="Rectangle 3"/>
          <p:cNvSpPr>
            <a:spLocks noGrp="1" noChangeArrowheads="1"/>
          </p:cNvSpPr>
          <p:nvPr>
            <p:ph sz="quarter" idx="1"/>
          </p:nvPr>
        </p:nvSpPr>
        <p:spPr/>
        <p:txBody>
          <a:bodyPr/>
          <a:lstStyle/>
          <a:p>
            <a:endParaRPr lang="en-US" dirty="0"/>
          </a:p>
          <a:p>
            <a:pPr marL="0" indent="0">
              <a:buNone/>
            </a:pPr>
            <a:r>
              <a:rPr lang="en-US" sz="3600" dirty="0">
                <a:solidFill>
                  <a:srgbClr val="008000"/>
                </a:solidFill>
              </a:rPr>
              <a:t>I went and saw ANNA, LENNY, MARY, and NORA.</a:t>
            </a:r>
          </a:p>
        </p:txBody>
      </p:sp>
    </p:spTree>
    <p:extLst>
      <p:ext uri="{BB962C8B-B14F-4D97-AF65-F5344CB8AC3E}">
        <p14:creationId xmlns:p14="http://schemas.microsoft.com/office/powerpoint/2010/main" val="41995021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dirty="0"/>
              <a:t>Factors: Word order</a:t>
            </a:r>
          </a:p>
        </p:txBody>
      </p:sp>
      <p:sp>
        <p:nvSpPr>
          <p:cNvPr id="118787" name="Rectangle 3"/>
          <p:cNvSpPr>
            <a:spLocks noGrp="1" noChangeArrowheads="1"/>
          </p:cNvSpPr>
          <p:nvPr>
            <p:ph sz="quarter" idx="1"/>
          </p:nvPr>
        </p:nvSpPr>
        <p:spPr/>
        <p:txBody>
          <a:bodyPr/>
          <a:lstStyle/>
          <a:p>
            <a:pPr marL="0" indent="0">
              <a:buNone/>
            </a:pPr>
            <a:r>
              <a:rPr lang="en-US" sz="3600" b="1" dirty="0" err="1"/>
              <a:t>Preposed</a:t>
            </a:r>
            <a:r>
              <a:rPr lang="en-US" sz="3600" dirty="0"/>
              <a:t> items are accented more frequently</a:t>
            </a:r>
          </a:p>
          <a:p>
            <a:endParaRPr lang="en-US" dirty="0"/>
          </a:p>
          <a:p>
            <a:pPr marL="0" indent="0">
              <a:buNone/>
            </a:pPr>
            <a:r>
              <a:rPr lang="en-US" sz="3600" dirty="0">
                <a:solidFill>
                  <a:srgbClr val="008000"/>
                </a:solidFill>
              </a:rPr>
              <a:t>TODAY we will BEGIN to LOOK at FROG anatomy.</a:t>
            </a:r>
          </a:p>
          <a:p>
            <a:pPr marL="0" indent="0">
              <a:buNone/>
            </a:pPr>
            <a:r>
              <a:rPr lang="en-US" sz="3600" dirty="0">
                <a:solidFill>
                  <a:srgbClr val="008000"/>
                </a:solidFill>
              </a:rPr>
              <a:t>We will BEGIN to LOOK at FROG anatomy today</a:t>
            </a:r>
            <a:r>
              <a:rPr lang="en-US" dirty="0"/>
              <a:t>.</a:t>
            </a:r>
          </a:p>
        </p:txBody>
      </p:sp>
    </p:spTree>
    <p:extLst>
      <p:ext uri="{BB962C8B-B14F-4D97-AF65-F5344CB8AC3E}">
        <p14:creationId xmlns:p14="http://schemas.microsoft.com/office/powerpoint/2010/main" val="16815396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14400" y="274639"/>
            <a:ext cx="7772400" cy="944561"/>
          </a:xfrm>
        </p:spPr>
        <p:txBody>
          <a:bodyPr/>
          <a:lstStyle/>
          <a:p>
            <a:r>
              <a:rPr lang="en-US" dirty="0"/>
              <a:t>Factor: Information</a:t>
            </a:r>
          </a:p>
        </p:txBody>
      </p:sp>
      <p:sp>
        <p:nvSpPr>
          <p:cNvPr id="51203" name="Rectangle 3"/>
          <p:cNvSpPr>
            <a:spLocks noGrp="1" noChangeArrowheads="1"/>
          </p:cNvSpPr>
          <p:nvPr>
            <p:ph idx="1"/>
          </p:nvPr>
        </p:nvSpPr>
        <p:spPr>
          <a:xfrm>
            <a:off x="304800" y="1143000"/>
            <a:ext cx="8763000" cy="5029200"/>
          </a:xfrm>
        </p:spPr>
        <p:txBody>
          <a:bodyPr/>
          <a:lstStyle/>
          <a:p>
            <a:r>
              <a:rPr lang="en-US" sz="3000" b="1" dirty="0"/>
              <a:t>New information </a:t>
            </a:r>
            <a:r>
              <a:rPr lang="en-US" sz="3000" dirty="0"/>
              <a:t>in an </a:t>
            </a:r>
            <a:r>
              <a:rPr lang="en-US" sz="3000" b="1" dirty="0"/>
              <a:t>answer</a:t>
            </a:r>
            <a:r>
              <a:rPr lang="en-US" sz="3000" dirty="0"/>
              <a:t> is often accented</a:t>
            </a:r>
            <a:endParaRPr lang="en-US" sz="2800" dirty="0"/>
          </a:p>
          <a:p>
            <a:pPr lvl="2"/>
            <a:endParaRPr lang="en-US" sz="1050" dirty="0"/>
          </a:p>
          <a:p>
            <a:pPr marL="319088" lvl="1" indent="0">
              <a:buNone/>
            </a:pPr>
            <a:r>
              <a:rPr lang="en-US" sz="2800" dirty="0"/>
              <a:t>Q1: What types of foods are a good source of vitamins?</a:t>
            </a:r>
          </a:p>
          <a:p>
            <a:pPr marL="319088" lvl="1" indent="0">
              <a:buNone/>
            </a:pPr>
            <a:r>
              <a:rPr lang="en-US" sz="2800" dirty="0"/>
              <a:t>A1: LEGUMES are a good source of vitamins.</a:t>
            </a:r>
          </a:p>
          <a:p>
            <a:pPr marL="319088" lvl="1" indent="0">
              <a:buNone/>
            </a:pPr>
            <a:endParaRPr lang="en-US" sz="1600" dirty="0"/>
          </a:p>
          <a:p>
            <a:pPr marL="319088" lvl="1" indent="0">
              <a:buNone/>
            </a:pPr>
            <a:r>
              <a:rPr lang="en-US" sz="2800" dirty="0"/>
              <a:t>Q2: Are legumes a source of vitamins?</a:t>
            </a:r>
          </a:p>
          <a:p>
            <a:pPr marL="319088" lvl="1" indent="0">
              <a:buNone/>
            </a:pPr>
            <a:r>
              <a:rPr lang="en-US" sz="2800" dirty="0"/>
              <a:t>A2: Legumes are a GOOD source of vitamins.</a:t>
            </a:r>
          </a:p>
          <a:p>
            <a:pPr marL="319088" lvl="1" indent="0">
              <a:buNone/>
            </a:pPr>
            <a:endParaRPr lang="en-US" sz="1600" dirty="0"/>
          </a:p>
          <a:p>
            <a:pPr marL="319088" lvl="1" indent="0">
              <a:buNone/>
            </a:pPr>
            <a:r>
              <a:rPr lang="en-US" sz="2800" dirty="0"/>
              <a:t>Q3: I’ve heard that legumes are healthy, but what are they a good source of ?</a:t>
            </a:r>
          </a:p>
          <a:p>
            <a:pPr marL="319088" lvl="1" indent="0">
              <a:buNone/>
            </a:pPr>
            <a:r>
              <a:rPr lang="en-US" sz="2800" dirty="0"/>
              <a:t>A3: Legumes are a good source of VITAMINS.</a:t>
            </a:r>
          </a:p>
        </p:txBody>
      </p:sp>
      <p:pic>
        <p:nvPicPr>
          <p:cNvPr id="741380" name="8F1B4D3B.WAV">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9">
            <a:extLst>
              <a:ext uri="{28A0092B-C50C-407E-A947-70E740481C1C}">
                <a14:useLocalDpi xmlns:a14="http://schemas.microsoft.com/office/drawing/2010/main" val="0"/>
              </a:ext>
            </a:extLst>
          </a:blip>
          <a:srcRect/>
          <a:stretch>
            <a:fillRect/>
          </a:stretch>
        </p:blipFill>
        <p:spPr bwMode="auto">
          <a:xfrm>
            <a:off x="7467600" y="32766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1381" name="E9BA49E9.WAV">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9">
            <a:extLst>
              <a:ext uri="{28A0092B-C50C-407E-A947-70E740481C1C}">
                <a14:useLocalDpi xmlns:a14="http://schemas.microsoft.com/office/drawing/2010/main" val="0"/>
              </a:ext>
            </a:extLst>
          </a:blip>
          <a:srcRect/>
          <a:stretch>
            <a:fillRect/>
          </a:stretch>
        </p:blipFill>
        <p:spPr bwMode="auto">
          <a:xfrm>
            <a:off x="7315200" y="45720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1382" name="28A1B15D.WAV">
            <a:hlinkClick r:id="" action="ppaction://media"/>
          </p:cNvPr>
          <p:cNvPicPr>
            <a:picLocks noRot="1" noChangeAspect="1" noChangeArrowheads="1"/>
          </p:cNvPicPr>
          <p:nvPr>
            <a:audioFile r:link="rId6"/>
            <p:extLst>
              <p:ext uri="{DAA4B4D4-6D71-4841-9C94-3DE7FCFB9230}">
                <p14:media xmlns:p14="http://schemas.microsoft.com/office/powerpoint/2010/main" r:embed="rId5"/>
              </p:ext>
            </p:extLst>
          </p:nvPr>
        </p:nvPicPr>
        <p:blipFill>
          <a:blip r:embed="rId9">
            <a:extLst>
              <a:ext uri="{28A0092B-C50C-407E-A947-70E740481C1C}">
                <a14:useLocalDpi xmlns:a14="http://schemas.microsoft.com/office/drawing/2010/main" val="0"/>
              </a:ext>
            </a:extLst>
          </a:blip>
          <a:srcRect/>
          <a:stretch>
            <a:fillRect/>
          </a:stretch>
        </p:blipFill>
        <p:spPr bwMode="auto">
          <a:xfrm>
            <a:off x="7467600" y="60198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7" name="Rectangle 7"/>
          <p:cNvSpPr>
            <a:spLocks noChangeArrowheads="1"/>
          </p:cNvSpPr>
          <p:nvPr/>
        </p:nvSpPr>
        <p:spPr bwMode="auto">
          <a:xfrm>
            <a:off x="6553200" y="6519446"/>
            <a:ext cx="245171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latin typeface="Calibri"/>
                <a:cs typeface="Calibri"/>
              </a:rPr>
              <a:t>Slide from Jennifer </a:t>
            </a:r>
            <a:r>
              <a:rPr lang="en-US" dirty="0" err="1">
                <a:latin typeface="Calibri"/>
                <a:cs typeface="Calibri"/>
              </a:rPr>
              <a:t>Venditti</a:t>
            </a:r>
            <a:endParaRPr lang="en-US" dirty="0">
              <a:latin typeface="Calibri"/>
              <a:cs typeface="Calibri"/>
            </a:endParaRPr>
          </a:p>
        </p:txBody>
      </p:sp>
    </p:spTree>
    <p:extLst>
      <p:ext uri="{BB962C8B-B14F-4D97-AF65-F5344CB8AC3E}">
        <p14:creationId xmlns:p14="http://schemas.microsoft.com/office/powerpoint/2010/main" val="408451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41380"/>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976" fill="hold"/>
                                        <p:tgtEl>
                                          <p:spTgt spid="741380"/>
                                        </p:tgtEl>
                                      </p:cBhvr>
                                    </p:cmd>
                                  </p:childTnLst>
                                </p:cTn>
                              </p:par>
                            </p:childTnLst>
                          </p:cTn>
                        </p:par>
                      </p:childTnLst>
                    </p:cTn>
                  </p:par>
                </p:childTnLst>
              </p:cTn>
              <p:nextCondLst>
                <p:cond evt="onClick" delay="0">
                  <p:tgtEl>
                    <p:spTgt spid="741380"/>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41380"/>
                </p:tgtEl>
              </p:cMediaNode>
            </p:audio>
            <p:seq concurrent="1" nextAc="seek">
              <p:cTn id="8" restart="whenNotActive" fill="hold" evtFilter="cancelBubble" nodeType="interactiveSeq">
                <p:stCondLst>
                  <p:cond evt="onClick" delay="0">
                    <p:tgtEl>
                      <p:spTgt spid="74138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1" presetClass="mediacall" presetSubtype="0" fill="hold" nodeType="clickEffect">
                                  <p:stCondLst>
                                    <p:cond delay="0"/>
                                  </p:stCondLst>
                                  <p:childTnLst>
                                    <p:cmd type="call" cmd="playFrom(0.0)">
                                      <p:cBhvr>
                                        <p:cTn id="12" dur="1846" fill="hold"/>
                                        <p:tgtEl>
                                          <p:spTgt spid="741381"/>
                                        </p:tgtEl>
                                      </p:cBhvr>
                                    </p:cmd>
                                  </p:childTnLst>
                                </p:cTn>
                              </p:par>
                            </p:childTnLst>
                          </p:cTn>
                        </p:par>
                      </p:childTnLst>
                    </p:cTn>
                  </p:par>
                </p:childTnLst>
              </p:cTn>
              <p:nextCondLst>
                <p:cond evt="onClick" delay="0">
                  <p:tgtEl>
                    <p:spTgt spid="741381"/>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741381"/>
                </p:tgtEl>
              </p:cMediaNode>
            </p:audio>
            <p:seq concurrent="1" nextAc="seek">
              <p:cTn id="14" restart="whenNotActive" fill="hold" evtFilter="cancelBubble" nodeType="interactiveSeq">
                <p:stCondLst>
                  <p:cond evt="onClick" delay="0">
                    <p:tgtEl>
                      <p:spTgt spid="741382"/>
                    </p:tgtEl>
                  </p:cond>
                </p:stCondLst>
                <p:endSync evt="end" delay="0">
                  <p:rtn val="all"/>
                </p:endSync>
                <p:childTnLst>
                  <p:par>
                    <p:cTn id="15" fill="hold" nodeType="clickPar">
                      <p:stCondLst>
                        <p:cond delay="0"/>
                      </p:stCondLst>
                      <p:childTnLst>
                        <p:par>
                          <p:cTn id="16" fill="hold" nodeType="withGroup">
                            <p:stCondLst>
                              <p:cond delay="0"/>
                            </p:stCondLst>
                            <p:childTnLst>
                              <p:par>
                                <p:cTn id="17" presetID="1" presetClass="mediacall" presetSubtype="0" fill="hold" nodeType="clickEffect">
                                  <p:stCondLst>
                                    <p:cond delay="0"/>
                                  </p:stCondLst>
                                  <p:childTnLst>
                                    <p:cmd type="call" cmd="playFrom(0.0)">
                                      <p:cBhvr>
                                        <p:cTn id="18" dur="1782" fill="hold"/>
                                        <p:tgtEl>
                                          <p:spTgt spid="741382"/>
                                        </p:tgtEl>
                                      </p:cBhvr>
                                    </p:cmd>
                                  </p:childTnLst>
                                </p:cTn>
                              </p:par>
                            </p:childTnLst>
                          </p:cTn>
                        </p:par>
                      </p:childTnLst>
                    </p:cTn>
                  </p:par>
                </p:childTnLst>
              </p:cTn>
              <p:nextCondLst>
                <p:cond evt="onClick" delay="0">
                  <p:tgtEl>
                    <p:spTgt spid="741382"/>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741382"/>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dirty="0"/>
              <a:t>Factors: Information Status (2)</a:t>
            </a:r>
          </a:p>
        </p:txBody>
      </p:sp>
      <p:sp>
        <p:nvSpPr>
          <p:cNvPr id="120835" name="Rectangle 3"/>
          <p:cNvSpPr>
            <a:spLocks noGrp="1" noChangeArrowheads="1"/>
          </p:cNvSpPr>
          <p:nvPr>
            <p:ph sz="quarter" idx="1"/>
          </p:nvPr>
        </p:nvSpPr>
        <p:spPr>
          <a:xfrm>
            <a:off x="685800" y="1447800"/>
            <a:ext cx="8001000" cy="4572000"/>
          </a:xfrm>
        </p:spPr>
        <p:txBody>
          <a:bodyPr/>
          <a:lstStyle/>
          <a:p>
            <a:pPr marL="0" indent="0">
              <a:buNone/>
            </a:pPr>
            <a:r>
              <a:rPr lang="en-US" sz="3200" dirty="0"/>
              <a:t>New versus old information.</a:t>
            </a:r>
          </a:p>
          <a:p>
            <a:pPr marL="0" indent="0">
              <a:buNone/>
            </a:pPr>
            <a:r>
              <a:rPr lang="en-US" sz="3200" dirty="0"/>
              <a:t>Old information is </a:t>
            </a:r>
            <a:r>
              <a:rPr lang="en-US" sz="3200" dirty="0" err="1"/>
              <a:t>deaccented</a:t>
            </a:r>
            <a:endParaRPr lang="en-US" sz="3200" dirty="0"/>
          </a:p>
          <a:p>
            <a:pPr marL="0" indent="0">
              <a:buNone/>
            </a:pPr>
            <a:endParaRPr lang="en-US" sz="3200" dirty="0"/>
          </a:p>
          <a:p>
            <a:pPr marL="0" indent="0">
              <a:buNone/>
            </a:pPr>
            <a:r>
              <a:rPr lang="en-US" sz="3200" dirty="0">
                <a:solidFill>
                  <a:srgbClr val="008000"/>
                </a:solidFill>
              </a:rPr>
              <a:t>There are LAWYERS, and there are GOOD lawyers</a:t>
            </a:r>
          </a:p>
          <a:p>
            <a:pPr marL="0" indent="0">
              <a:buNone/>
            </a:pPr>
            <a:r>
              <a:rPr lang="en-US" sz="3200" dirty="0">
                <a:solidFill>
                  <a:srgbClr val="008000"/>
                </a:solidFill>
              </a:rPr>
              <a:t>EACH NATION DEFINES its OWN national INTERST.</a:t>
            </a:r>
          </a:p>
          <a:p>
            <a:pPr marL="0" indent="0">
              <a:buNone/>
            </a:pPr>
            <a:r>
              <a:rPr lang="en-US" sz="3200" dirty="0">
                <a:solidFill>
                  <a:srgbClr val="008000"/>
                </a:solidFill>
              </a:rPr>
              <a:t>I LIKE GOLDEN RETRIEVERS, but MOST dogs LEAVE me COLD.</a:t>
            </a:r>
          </a:p>
        </p:txBody>
      </p:sp>
    </p:spTree>
    <p:extLst>
      <p:ext uri="{BB962C8B-B14F-4D97-AF65-F5344CB8AC3E}">
        <p14:creationId xmlns:p14="http://schemas.microsoft.com/office/powerpoint/2010/main" val="39857460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914400" y="274639"/>
            <a:ext cx="7772400" cy="792161"/>
          </a:xfrm>
        </p:spPr>
        <p:txBody>
          <a:bodyPr/>
          <a:lstStyle/>
          <a:p>
            <a:r>
              <a:rPr lang="en-US" dirty="0"/>
              <a:t>Complex Noun Phrase Structure</a:t>
            </a:r>
          </a:p>
        </p:txBody>
      </p:sp>
      <p:sp>
        <p:nvSpPr>
          <p:cNvPr id="896003" name="Rectangle 3"/>
          <p:cNvSpPr>
            <a:spLocks noGrp="1" noChangeArrowheads="1"/>
          </p:cNvSpPr>
          <p:nvPr>
            <p:ph sz="quarter" idx="1"/>
          </p:nvPr>
        </p:nvSpPr>
        <p:spPr>
          <a:xfrm>
            <a:off x="304800" y="1219200"/>
            <a:ext cx="8382000" cy="4572000"/>
          </a:xfrm>
        </p:spPr>
        <p:txBody>
          <a:bodyPr/>
          <a:lstStyle/>
          <a:p>
            <a:pPr marL="0" indent="0">
              <a:buNone/>
            </a:pPr>
            <a:r>
              <a:rPr lang="en-US" sz="1800" dirty="0" err="1"/>
              <a:t>Sproat</a:t>
            </a:r>
            <a:r>
              <a:rPr lang="en-US" sz="1800" dirty="0"/>
              <a:t>, R. 1994. English noun-phrase accent prediction for text-to-speech. Computer Speech and Language 8:79-94.</a:t>
            </a:r>
          </a:p>
          <a:p>
            <a:r>
              <a:rPr lang="en-US" dirty="0"/>
              <a:t>Proper Names, stress on right-most word</a:t>
            </a:r>
          </a:p>
          <a:p>
            <a:pPr marL="319088" lvl="1" indent="0">
              <a:buNone/>
            </a:pPr>
            <a:r>
              <a:rPr lang="en-US" dirty="0">
                <a:solidFill>
                  <a:srgbClr val="008000"/>
                </a:solidFill>
              </a:rPr>
              <a:t>New York CITY;  Paris, FRANCE</a:t>
            </a:r>
          </a:p>
          <a:p>
            <a:r>
              <a:rPr lang="en-US" dirty="0"/>
              <a:t>Adjective-Noun combinations, stress on noun</a:t>
            </a:r>
          </a:p>
          <a:p>
            <a:pPr marL="319088" lvl="1" indent="0">
              <a:buNone/>
            </a:pPr>
            <a:r>
              <a:rPr lang="en-US" dirty="0">
                <a:solidFill>
                  <a:srgbClr val="008000"/>
                </a:solidFill>
              </a:rPr>
              <a:t>Large HOUSE, red PEN, new NOTEBOOK</a:t>
            </a:r>
          </a:p>
          <a:p>
            <a:r>
              <a:rPr lang="en-US" dirty="0"/>
              <a:t>Noun-Noun compounds: stress left noun</a:t>
            </a:r>
          </a:p>
          <a:p>
            <a:pPr marL="319088" lvl="1" indent="0">
              <a:buNone/>
            </a:pPr>
            <a:r>
              <a:rPr lang="en-US" dirty="0" err="1">
                <a:solidFill>
                  <a:srgbClr val="008000"/>
                </a:solidFill>
              </a:rPr>
              <a:t>HOTdog</a:t>
            </a:r>
            <a:r>
              <a:rPr lang="en-US" dirty="0">
                <a:solidFill>
                  <a:srgbClr val="008000"/>
                </a:solidFill>
              </a:rPr>
              <a:t> </a:t>
            </a:r>
            <a:r>
              <a:rPr lang="en-US" dirty="0"/>
              <a:t>(food) versus </a:t>
            </a:r>
            <a:r>
              <a:rPr lang="en-US" dirty="0" err="1"/>
              <a:t>adj</a:t>
            </a:r>
            <a:r>
              <a:rPr lang="en-US" dirty="0"/>
              <a:t>-N </a:t>
            </a:r>
            <a:r>
              <a:rPr lang="en-US" dirty="0">
                <a:solidFill>
                  <a:srgbClr val="008000"/>
                </a:solidFill>
              </a:rPr>
              <a:t>HOT DOG </a:t>
            </a:r>
            <a:r>
              <a:rPr lang="en-US" dirty="0"/>
              <a:t>(overheated animal)</a:t>
            </a:r>
          </a:p>
          <a:p>
            <a:pPr marL="319088" lvl="1" indent="0">
              <a:buNone/>
            </a:pPr>
            <a:r>
              <a:rPr lang="en-US" dirty="0">
                <a:solidFill>
                  <a:srgbClr val="008000"/>
                </a:solidFill>
              </a:rPr>
              <a:t>WHITE house </a:t>
            </a:r>
            <a:r>
              <a:rPr lang="en-US" dirty="0"/>
              <a:t>(place) versus </a:t>
            </a:r>
            <a:r>
              <a:rPr lang="en-US" dirty="0" err="1"/>
              <a:t>adj</a:t>
            </a:r>
            <a:r>
              <a:rPr lang="en-US" dirty="0"/>
              <a:t>-N  </a:t>
            </a:r>
            <a:r>
              <a:rPr lang="en-US" dirty="0">
                <a:solidFill>
                  <a:srgbClr val="008000"/>
                </a:solidFill>
              </a:rPr>
              <a:t>WHITE HOUSE </a:t>
            </a:r>
            <a:r>
              <a:rPr lang="en-US" dirty="0"/>
              <a:t>(painted)</a:t>
            </a:r>
          </a:p>
          <a:p>
            <a:r>
              <a:rPr lang="en-US" dirty="0"/>
              <a:t>Other:</a:t>
            </a:r>
          </a:p>
          <a:p>
            <a:pPr marL="319088" lvl="1" indent="0">
              <a:buNone/>
            </a:pPr>
            <a:r>
              <a:rPr lang="en-US" dirty="0">
                <a:solidFill>
                  <a:srgbClr val="008000"/>
                </a:solidFill>
              </a:rPr>
              <a:t>MEDICAL Building, APPLE cake, cherry PIE</a:t>
            </a:r>
            <a:r>
              <a:rPr lang="en-US" dirty="0"/>
              <a:t>, </a:t>
            </a:r>
            <a:r>
              <a:rPr lang="en-US" dirty="0">
                <a:solidFill>
                  <a:srgbClr val="008000"/>
                </a:solidFill>
              </a:rPr>
              <a:t>kitchen TABLE</a:t>
            </a:r>
          </a:p>
          <a:p>
            <a:pPr marL="319088" lvl="1" indent="0">
              <a:buNone/>
            </a:pPr>
            <a:r>
              <a:rPr lang="en-US" dirty="0"/>
              <a:t>Madison avenue, Park street?</a:t>
            </a:r>
          </a:p>
          <a:p>
            <a:r>
              <a:rPr lang="en-US" dirty="0"/>
              <a:t>Rule: </a:t>
            </a:r>
            <a:r>
              <a:rPr lang="en-US" dirty="0" err="1"/>
              <a:t>Furniture+Room</a:t>
            </a:r>
            <a:r>
              <a:rPr lang="en-US" dirty="0"/>
              <a:t> -&gt; RIGHT</a:t>
            </a:r>
          </a:p>
        </p:txBody>
      </p:sp>
    </p:spTree>
    <p:extLst>
      <p:ext uri="{BB962C8B-B14F-4D97-AF65-F5344CB8AC3E}">
        <p14:creationId xmlns:p14="http://schemas.microsoft.com/office/powerpoint/2010/main" val="632816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6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00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t>Other features</a:t>
            </a:r>
          </a:p>
        </p:txBody>
      </p:sp>
      <p:sp>
        <p:nvSpPr>
          <p:cNvPr id="124931" name="Rectangle 3"/>
          <p:cNvSpPr>
            <a:spLocks noGrp="1" noChangeArrowheads="1"/>
          </p:cNvSpPr>
          <p:nvPr>
            <p:ph sz="quarter" idx="1"/>
          </p:nvPr>
        </p:nvSpPr>
        <p:spPr/>
        <p:txBody>
          <a:bodyPr/>
          <a:lstStyle/>
          <a:p>
            <a:r>
              <a:rPr lang="en-US" sz="2800" dirty="0"/>
              <a:t>POS</a:t>
            </a:r>
          </a:p>
          <a:p>
            <a:r>
              <a:rPr lang="en-US" sz="2800" dirty="0"/>
              <a:t>POS of previous word</a:t>
            </a:r>
          </a:p>
          <a:p>
            <a:r>
              <a:rPr lang="en-US" sz="2800" dirty="0"/>
              <a:t>POS of next word</a:t>
            </a:r>
          </a:p>
          <a:p>
            <a:r>
              <a:rPr lang="en-US" sz="2800" dirty="0"/>
              <a:t>Stress of current, previous, next syllable</a:t>
            </a:r>
          </a:p>
          <a:p>
            <a:r>
              <a:rPr lang="en-US" sz="2800" dirty="0"/>
              <a:t>Unigram probability of word</a:t>
            </a:r>
          </a:p>
          <a:p>
            <a:r>
              <a:rPr lang="en-US" sz="2800" dirty="0"/>
              <a:t>Bigram probability of word</a:t>
            </a:r>
          </a:p>
          <a:p>
            <a:r>
              <a:rPr lang="en-US" sz="2800" dirty="0"/>
              <a:t>Position of word in sentence</a:t>
            </a:r>
          </a:p>
        </p:txBody>
      </p:sp>
    </p:spTree>
    <p:extLst>
      <p:ext uri="{BB962C8B-B14F-4D97-AF65-F5344CB8AC3E}">
        <p14:creationId xmlns:p14="http://schemas.microsoft.com/office/powerpoint/2010/main" val="42833952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Advanced features</a:t>
            </a:r>
          </a:p>
        </p:txBody>
      </p:sp>
      <p:sp>
        <p:nvSpPr>
          <p:cNvPr id="126979" name="Rectangle 3"/>
          <p:cNvSpPr>
            <a:spLocks noGrp="1" noChangeArrowheads="1"/>
          </p:cNvSpPr>
          <p:nvPr>
            <p:ph sz="quarter" idx="1"/>
          </p:nvPr>
        </p:nvSpPr>
        <p:spPr/>
        <p:txBody>
          <a:bodyPr/>
          <a:lstStyle/>
          <a:p>
            <a:r>
              <a:rPr lang="en-US"/>
              <a:t>Accent is often deflected away from a word due to focus on a neighboring word.</a:t>
            </a:r>
          </a:p>
          <a:p>
            <a:r>
              <a:rPr lang="en-US"/>
              <a:t>Could use syntactic parallelism to detect this kind of contrastive focus:</a:t>
            </a:r>
          </a:p>
          <a:p>
            <a:pPr lvl="1"/>
            <a:r>
              <a:rPr lang="en-US"/>
              <a:t>……driving [FIFTY miles] an hour in a [THIRTY mile] zone</a:t>
            </a:r>
          </a:p>
          <a:p>
            <a:pPr lvl="1"/>
            <a:r>
              <a:rPr lang="en-US"/>
              <a:t>[WELD] [APPLAUDS] mandatory recycling. [SILBER] [DISMISSES] recycling goals as meaningless. </a:t>
            </a:r>
          </a:p>
          <a:p>
            <a:pPr lvl="1"/>
            <a:r>
              <a:rPr lang="en-US"/>
              <a:t>…but while Weld may be [LONG] on people skills, he may be [SHORT] on money</a:t>
            </a:r>
          </a:p>
          <a:p>
            <a:pPr lvl="1"/>
            <a:endParaRPr lang="en-US"/>
          </a:p>
          <a:p>
            <a:endParaRPr lang="en-US"/>
          </a:p>
        </p:txBody>
      </p:sp>
      <p:pic>
        <p:nvPicPr>
          <p:cNvPr id="836616" name="81615853.WAV">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rcRect/>
          <a:stretch>
            <a:fillRect/>
          </a:stretch>
        </p:blipFill>
        <p:spPr bwMode="auto">
          <a:xfrm>
            <a:off x="762000" y="4343400"/>
            <a:ext cx="4064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6617" name="675922E3.WAV">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7">
            <a:extLst>
              <a:ext uri="{28A0092B-C50C-407E-A947-70E740481C1C}">
                <a14:useLocalDpi xmlns:a14="http://schemas.microsoft.com/office/drawing/2010/main" val="0"/>
              </a:ext>
            </a:extLst>
          </a:blip>
          <a:srcRect/>
          <a:stretch>
            <a:fillRect/>
          </a:stretch>
        </p:blipFill>
        <p:spPr bwMode="auto">
          <a:xfrm>
            <a:off x="685800" y="3581400"/>
            <a:ext cx="4064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5306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36616"/>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874" fill="hold"/>
                                        <p:tgtEl>
                                          <p:spTgt spid="836616"/>
                                        </p:tgtEl>
                                      </p:cBhvr>
                                    </p:cmd>
                                  </p:childTnLst>
                                </p:cTn>
                              </p:par>
                            </p:childTnLst>
                          </p:cTn>
                        </p:par>
                      </p:childTnLst>
                    </p:cTn>
                  </p:par>
                </p:childTnLst>
              </p:cTn>
              <p:nextCondLst>
                <p:cond evt="onClick" delay="0">
                  <p:tgtEl>
                    <p:spTgt spid="83661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36616"/>
                </p:tgtEl>
              </p:cMediaNode>
            </p:audio>
            <p:seq concurrent="1" nextAc="seek">
              <p:cTn id="8" restart="whenNotActive" fill="hold" evtFilter="cancelBubble" nodeType="interactiveSeq">
                <p:stCondLst>
                  <p:cond evt="onClick" delay="0">
                    <p:tgtEl>
                      <p:spTgt spid="83661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1" presetClass="mediacall" presetSubtype="0" fill="hold" nodeType="clickEffect">
                                  <p:stCondLst>
                                    <p:cond delay="0"/>
                                  </p:stCondLst>
                                  <p:childTnLst>
                                    <p:cmd type="call" cmd="playFrom(0.0)">
                                      <p:cBhvr>
                                        <p:cTn id="12" dur="5597" fill="hold"/>
                                        <p:tgtEl>
                                          <p:spTgt spid="836617"/>
                                        </p:tgtEl>
                                      </p:cBhvr>
                                    </p:cmd>
                                  </p:childTnLst>
                                </p:cTn>
                              </p:par>
                            </p:childTnLst>
                          </p:cTn>
                        </p:par>
                      </p:childTnLst>
                    </p:cTn>
                  </p:par>
                </p:childTnLst>
              </p:cTn>
              <p:nextCondLst>
                <p:cond evt="onClick" delay="0">
                  <p:tgtEl>
                    <p:spTgt spid="836617"/>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836617"/>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4639"/>
            <a:ext cx="8534400" cy="1143000"/>
          </a:xfrm>
        </p:spPr>
        <p:txBody>
          <a:bodyPr/>
          <a:lstStyle/>
          <a:p>
            <a:pPr eaLnBrk="1" hangingPunct="1"/>
            <a:r>
              <a:rPr lang="en-US" sz="4400" dirty="0"/>
              <a:t>Accent prediction </a:t>
            </a:r>
          </a:p>
        </p:txBody>
      </p:sp>
      <p:sp>
        <p:nvSpPr>
          <p:cNvPr id="26627" name="Rectangle 3"/>
          <p:cNvSpPr>
            <a:spLocks noGrp="1" noChangeArrowheads="1"/>
          </p:cNvSpPr>
          <p:nvPr>
            <p:ph idx="1"/>
          </p:nvPr>
        </p:nvSpPr>
        <p:spPr/>
        <p:txBody>
          <a:bodyPr/>
          <a:lstStyle/>
          <a:p>
            <a:pPr eaLnBrk="1" hangingPunct="1"/>
            <a:r>
              <a:rPr lang="en-US" sz="2400" dirty="0"/>
              <a:t>Useful features include: </a:t>
            </a:r>
            <a:r>
              <a:rPr lang="en-US" sz="1800" dirty="0"/>
              <a:t>(starting with Hirschberg 1993)</a:t>
            </a:r>
            <a:endParaRPr lang="en-US" sz="2400" dirty="0"/>
          </a:p>
          <a:p>
            <a:pPr lvl="1" eaLnBrk="1" hangingPunct="1"/>
            <a:r>
              <a:rPr lang="en-US" sz="2000" dirty="0"/>
              <a:t>Lexical class (function words, </a:t>
            </a:r>
            <a:r>
              <a:rPr lang="en-US" sz="2000" dirty="0" err="1"/>
              <a:t>clitics</a:t>
            </a:r>
            <a:r>
              <a:rPr lang="en-US" sz="2000" dirty="0"/>
              <a:t> not accented)</a:t>
            </a:r>
          </a:p>
          <a:p>
            <a:pPr lvl="1" eaLnBrk="1" hangingPunct="1"/>
            <a:r>
              <a:rPr lang="en-US" sz="2000" dirty="0"/>
              <a:t>Word frequency</a:t>
            </a:r>
          </a:p>
          <a:p>
            <a:pPr lvl="1" eaLnBrk="1" hangingPunct="1"/>
            <a:r>
              <a:rPr lang="en-US" sz="2000" dirty="0"/>
              <a:t>Word identity (promising but problematic)</a:t>
            </a:r>
          </a:p>
          <a:p>
            <a:pPr lvl="1" eaLnBrk="1" hangingPunct="1"/>
            <a:r>
              <a:rPr lang="en-US" sz="2000" dirty="0" err="1"/>
              <a:t>Given/New, Theme/Rheme</a:t>
            </a:r>
            <a:endParaRPr lang="en-US" sz="2000" dirty="0"/>
          </a:p>
          <a:p>
            <a:pPr lvl="1" eaLnBrk="1" hangingPunct="1"/>
            <a:r>
              <a:rPr lang="en-US" sz="2000" dirty="0"/>
              <a:t>Focus</a:t>
            </a:r>
          </a:p>
          <a:p>
            <a:pPr lvl="1" eaLnBrk="1" hangingPunct="1"/>
            <a:r>
              <a:rPr lang="en-US" sz="2000" dirty="0"/>
              <a:t>Word bigram predictability</a:t>
            </a:r>
          </a:p>
          <a:p>
            <a:pPr lvl="1" eaLnBrk="1" hangingPunct="1"/>
            <a:r>
              <a:rPr lang="en-US" sz="2000" dirty="0"/>
              <a:t>Position in phrase</a:t>
            </a:r>
          </a:p>
          <a:p>
            <a:pPr lvl="1" eaLnBrk="1" hangingPunct="1"/>
            <a:r>
              <a:rPr lang="en-US" sz="2000" dirty="0"/>
              <a:t>Complex nominal rules (</a:t>
            </a:r>
            <a:r>
              <a:rPr lang="en-US" sz="2000" dirty="0" err="1"/>
              <a:t>Sproat</a:t>
            </a:r>
            <a:r>
              <a:rPr lang="en-US" sz="2000" dirty="0"/>
              <a:t>)</a:t>
            </a:r>
          </a:p>
          <a:p>
            <a:pPr lvl="1" eaLnBrk="1" hangingPunct="1"/>
            <a:endParaRPr lang="en-US" sz="2000" dirty="0"/>
          </a:p>
          <a:p>
            <a:pPr eaLnBrk="1" hangingPunct="1"/>
            <a:r>
              <a:rPr lang="en-US" sz="2400" dirty="0"/>
              <a:t>Combined in a classifier:</a:t>
            </a:r>
            <a:endParaRPr lang="en-US" sz="2000" dirty="0"/>
          </a:p>
          <a:p>
            <a:pPr lvl="1" eaLnBrk="1" hangingPunct="1"/>
            <a:r>
              <a:rPr lang="en-US" sz="1800" dirty="0"/>
              <a:t>Decision trees (</a:t>
            </a:r>
            <a:r>
              <a:rPr lang="en-US" sz="1800" dirty="0" err="1"/>
              <a:t>Hirchberg</a:t>
            </a:r>
            <a:r>
              <a:rPr lang="en-US" sz="1800" dirty="0"/>
              <a:t> 1993), Bagging/boosting (Sun 2002)</a:t>
            </a:r>
          </a:p>
          <a:p>
            <a:pPr lvl="1" eaLnBrk="1" hangingPunct="1"/>
            <a:r>
              <a:rPr lang="en-US" sz="1800" dirty="0"/>
              <a:t>Hidden Markov models (Hasegawa-Johnson et al 2005)</a:t>
            </a:r>
          </a:p>
          <a:p>
            <a:pPr lvl="1" eaLnBrk="1" hangingPunct="1"/>
            <a:r>
              <a:rPr lang="en-US" sz="1800" dirty="0"/>
              <a:t>Conditional random fields (Gregory and </a:t>
            </a:r>
            <a:r>
              <a:rPr lang="en-US" sz="1800" dirty="0" err="1"/>
              <a:t>Altun</a:t>
            </a:r>
            <a:r>
              <a:rPr lang="en-US" sz="1800" dirty="0"/>
              <a:t> 2004)</a:t>
            </a:r>
          </a:p>
        </p:txBody>
      </p:sp>
    </p:spTree>
    <p:extLst>
      <p:ext uri="{BB962C8B-B14F-4D97-AF65-F5344CB8AC3E}">
        <p14:creationId xmlns:p14="http://schemas.microsoft.com/office/powerpoint/2010/main" val="23253419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76200" y="0"/>
            <a:ext cx="9067800" cy="1066800"/>
          </a:xfrm>
        </p:spPr>
        <p:txBody>
          <a:bodyPr/>
          <a:lstStyle/>
          <a:p>
            <a:pPr eaLnBrk="1" hangingPunct="1"/>
            <a:r>
              <a:rPr lang="en-US" sz="3600" b="1" dirty="0"/>
              <a:t>But best single feature: Accent ratio dictionary</a:t>
            </a:r>
            <a:endParaRPr lang="en-US" sz="3600" dirty="0"/>
          </a:p>
        </p:txBody>
      </p:sp>
      <p:sp>
        <p:nvSpPr>
          <p:cNvPr id="34820" name="Rectangle 3"/>
          <p:cNvSpPr>
            <a:spLocks noGrp="1" noChangeArrowheads="1"/>
          </p:cNvSpPr>
          <p:nvPr>
            <p:ph type="body" sz="half" idx="1"/>
          </p:nvPr>
        </p:nvSpPr>
        <p:spPr>
          <a:xfrm>
            <a:off x="423333" y="2133600"/>
            <a:ext cx="8686800" cy="4495800"/>
          </a:xfrm>
        </p:spPr>
        <p:txBody>
          <a:bodyPr/>
          <a:lstStyle/>
          <a:p>
            <a:pPr eaLnBrk="1" hangingPunct="1">
              <a:lnSpc>
                <a:spcPct val="90000"/>
              </a:lnSpc>
            </a:pPr>
            <a:r>
              <a:rPr lang="en-US" sz="3200" dirty="0">
                <a:solidFill>
                  <a:schemeClr val="tx1"/>
                </a:solidFill>
              </a:rPr>
              <a:t>Of all the times this word occurred</a:t>
            </a:r>
          </a:p>
          <a:p>
            <a:pPr lvl="1" eaLnBrk="1" hangingPunct="1">
              <a:lnSpc>
                <a:spcPct val="90000"/>
              </a:lnSpc>
            </a:pPr>
            <a:r>
              <a:rPr lang="en-US" sz="2800" dirty="0">
                <a:solidFill>
                  <a:schemeClr val="tx1"/>
                </a:solidFill>
              </a:rPr>
              <a:t>What percentage were accented?</a:t>
            </a:r>
            <a:endParaRPr lang="en-US" sz="3200" dirty="0"/>
          </a:p>
          <a:p>
            <a:pPr eaLnBrk="1" hangingPunct="1">
              <a:lnSpc>
                <a:spcPct val="90000"/>
              </a:lnSpc>
            </a:pPr>
            <a:r>
              <a:rPr lang="en-US" sz="3200" dirty="0">
                <a:solidFill>
                  <a:schemeClr val="tx1"/>
                </a:solidFill>
              </a:rPr>
              <a:t>Memorized from a labeled corpus</a:t>
            </a:r>
          </a:p>
          <a:p>
            <a:pPr lvl="1" eaLnBrk="1" hangingPunct="1">
              <a:lnSpc>
                <a:spcPct val="90000"/>
              </a:lnSpc>
            </a:pPr>
            <a:r>
              <a:rPr lang="en-US" sz="2800" dirty="0"/>
              <a:t>60 Switchboard conversations (Ostendorf et al 2001) </a:t>
            </a:r>
            <a:endParaRPr lang="en-US" sz="3200" dirty="0">
              <a:solidFill>
                <a:schemeClr val="tx1"/>
              </a:solidFill>
            </a:endParaRPr>
          </a:p>
          <a:p>
            <a:pPr eaLnBrk="1" hangingPunct="1">
              <a:lnSpc>
                <a:spcPct val="90000"/>
              </a:lnSpc>
            </a:pPr>
            <a:r>
              <a:rPr lang="en-US" sz="3200" dirty="0">
                <a:solidFill>
                  <a:schemeClr val="tx1"/>
                </a:solidFill>
              </a:rPr>
              <a:t>Given:</a:t>
            </a:r>
          </a:p>
          <a:p>
            <a:pPr lvl="1" eaLnBrk="1" hangingPunct="1">
              <a:lnSpc>
                <a:spcPct val="90000"/>
              </a:lnSpc>
            </a:pPr>
            <a:r>
              <a:rPr lang="en-US" sz="2800" dirty="0"/>
              <a:t>k: number of times a word is prominent</a:t>
            </a:r>
          </a:p>
          <a:p>
            <a:pPr lvl="1" eaLnBrk="1" hangingPunct="1">
              <a:lnSpc>
                <a:spcPct val="90000"/>
              </a:lnSpc>
            </a:pPr>
            <a:r>
              <a:rPr lang="en-US" sz="2800" dirty="0"/>
              <a:t>n: all occurrences  of the word</a:t>
            </a:r>
          </a:p>
          <a:p>
            <a:pPr eaLnBrk="1" hangingPunct="1">
              <a:lnSpc>
                <a:spcPct val="90000"/>
              </a:lnSpc>
            </a:pPr>
            <a:endParaRPr lang="en-US" sz="2400" dirty="0"/>
          </a:p>
        </p:txBody>
      </p:sp>
      <p:graphicFrame>
        <p:nvGraphicFramePr>
          <p:cNvPr id="34818" name="Object 2"/>
          <p:cNvGraphicFramePr>
            <a:graphicFrameLocks noGrp="1" noChangeAspect="1"/>
          </p:cNvGraphicFramePr>
          <p:nvPr>
            <p:ph sz="half" idx="2"/>
            <p:extLst>
              <p:ext uri="{D42A27DB-BD31-4B8C-83A1-F6EECF244321}">
                <p14:modId xmlns:p14="http://schemas.microsoft.com/office/powerpoint/2010/main" val="1129445580"/>
              </p:ext>
            </p:extLst>
          </p:nvPr>
        </p:nvGraphicFramePr>
        <p:xfrm>
          <a:off x="838200" y="5473700"/>
          <a:ext cx="7695337" cy="1765300"/>
        </p:xfrm>
        <a:graphic>
          <a:graphicData uri="http://schemas.openxmlformats.org/presentationml/2006/ole">
            <mc:AlternateContent xmlns:mc="http://schemas.openxmlformats.org/markup-compatibility/2006">
              <mc:Choice xmlns:v="urn:schemas-microsoft-com:vml" Requires="v">
                <p:oleObj spid="_x0000_s131110" name="Equation" r:id="rId4" imgW="7315200" imgH="1676400" progId="Equation.3">
                  <p:embed/>
                </p:oleObj>
              </mc:Choice>
              <mc:Fallback>
                <p:oleObj name="Equation" r:id="rId4" imgW="7315200" imgH="167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5473700"/>
                        <a:ext cx="7695337" cy="1765300"/>
                      </a:xfrm>
                      <a:prstGeom prst="rect">
                        <a:avLst/>
                      </a:prstGeom>
                      <a:noFill/>
                      <a:effectLst/>
                    </p:spPr>
                  </p:pic>
                </p:oleObj>
              </mc:Fallback>
            </mc:AlternateContent>
          </a:graphicData>
        </a:graphic>
      </p:graphicFrame>
      <p:sp>
        <p:nvSpPr>
          <p:cNvPr id="2" name="TextBox 1"/>
          <p:cNvSpPr txBox="1"/>
          <p:nvPr/>
        </p:nvSpPr>
        <p:spPr>
          <a:xfrm>
            <a:off x="152401" y="1066800"/>
            <a:ext cx="8839200" cy="584776"/>
          </a:xfrm>
          <a:prstGeom prst="rect">
            <a:avLst/>
          </a:prstGeom>
          <a:noFill/>
        </p:spPr>
        <p:txBody>
          <a:bodyPr wrap="square" rtlCol="0">
            <a:spAutoFit/>
          </a:bodyPr>
          <a:lstStyle/>
          <a:p>
            <a:r>
              <a:rPr lang="en-US" dirty="0"/>
              <a:t>Nenkova, J. </a:t>
            </a:r>
            <a:r>
              <a:rPr lang="en-US" dirty="0" err="1"/>
              <a:t>Brenier</a:t>
            </a:r>
            <a:r>
              <a:rPr lang="en-US" dirty="0"/>
              <a:t>, A. Kothari, S. Calhoun, L. </a:t>
            </a:r>
            <a:r>
              <a:rPr lang="en-US" dirty="0" err="1"/>
              <a:t>Whitton</a:t>
            </a:r>
            <a:r>
              <a:rPr lang="en-US" dirty="0"/>
              <a:t>, D. Beaver, and D. Jurafsky. 2007. To memorize or to predict: Prominence labeling in conversational speech. in </a:t>
            </a:r>
            <a:r>
              <a:rPr lang="en-US" i="1" dirty="0"/>
              <a:t>Proceedings of NAACL-HLT</a:t>
            </a:r>
          </a:p>
        </p:txBody>
      </p:sp>
    </p:spTree>
    <p:extLst>
      <p:ext uri="{BB962C8B-B14F-4D97-AF65-F5344CB8AC3E}">
        <p14:creationId xmlns:p14="http://schemas.microsoft.com/office/powerpoint/2010/main" val="960626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An aside on demos</a:t>
            </a:r>
          </a:p>
        </p:txBody>
      </p:sp>
      <p:sp>
        <p:nvSpPr>
          <p:cNvPr id="32771" name="Rectangle 3"/>
          <p:cNvSpPr>
            <a:spLocks noGrp="1" noChangeArrowheads="1"/>
          </p:cNvSpPr>
          <p:nvPr>
            <p:ph sz="quarter" idx="1"/>
          </p:nvPr>
        </p:nvSpPr>
        <p:spPr>
          <a:xfrm>
            <a:off x="533400" y="1447800"/>
            <a:ext cx="8686800" cy="4572000"/>
          </a:xfrm>
        </p:spPr>
        <p:txBody>
          <a:bodyPr/>
          <a:lstStyle/>
          <a:p>
            <a:pPr marL="0" indent="0">
              <a:buNone/>
            </a:pPr>
            <a:r>
              <a:rPr lang="en-US" sz="3600" dirty="0"/>
              <a:t>That last slide exhibited:</a:t>
            </a:r>
          </a:p>
          <a:p>
            <a:pPr marL="0" indent="0">
              <a:buNone/>
            </a:pPr>
            <a:endParaRPr lang="en-US" sz="3600" dirty="0"/>
          </a:p>
          <a:p>
            <a:pPr marL="0" indent="0">
              <a:buNone/>
            </a:pPr>
            <a:r>
              <a:rPr lang="en-US" sz="3600" b="1" dirty="0"/>
              <a:t>Rule 1 of playing a speech synthesis demo</a:t>
            </a:r>
            <a:r>
              <a:rPr lang="en-US" sz="3600" dirty="0"/>
              <a:t>:</a:t>
            </a:r>
          </a:p>
          <a:p>
            <a:pPr marL="319088" lvl="1" indent="0">
              <a:buNone/>
            </a:pPr>
            <a:r>
              <a:rPr lang="en-US" sz="3200" dirty="0"/>
              <a:t>Always have a human say what the words are right before you have the system say them</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868361"/>
          </a:xfrm>
        </p:spPr>
        <p:txBody>
          <a:bodyPr/>
          <a:lstStyle/>
          <a:p>
            <a:r>
              <a:rPr lang="en-US" dirty="0"/>
              <a:t>Accent Ratio</a:t>
            </a:r>
          </a:p>
        </p:txBody>
      </p:sp>
      <p:sp>
        <p:nvSpPr>
          <p:cNvPr id="5" name="Content Placeholder 4"/>
          <p:cNvSpPr>
            <a:spLocks noGrp="1"/>
          </p:cNvSpPr>
          <p:nvPr>
            <p:ph sz="quarter" idx="1"/>
          </p:nvPr>
        </p:nvSpPr>
        <p:spPr>
          <a:xfrm>
            <a:off x="381000" y="1219200"/>
            <a:ext cx="8763000" cy="4572000"/>
          </a:xfrm>
        </p:spPr>
        <p:txBody>
          <a:bodyPr/>
          <a:lstStyle/>
          <a:p>
            <a:r>
              <a:rPr lang="en-US" sz="3200" dirty="0"/>
              <a:t>Conversational speech dictionaries:</a:t>
            </a:r>
          </a:p>
          <a:p>
            <a:pPr lvl="1"/>
            <a:r>
              <a:rPr lang="en-US" sz="2800" dirty="0">
                <a:hlinkClick r:id="rId2"/>
              </a:rPr>
              <a:t>http://www.cis.upenn.edu/~nenkova/AR.sign</a:t>
            </a:r>
            <a:endParaRPr lang="en-US" sz="2800" dirty="0"/>
          </a:p>
          <a:p>
            <a:r>
              <a:rPr lang="en-US" sz="3200" dirty="0"/>
              <a:t>Read News dictionaries:</a:t>
            </a:r>
          </a:p>
          <a:p>
            <a:pPr lvl="1"/>
            <a:r>
              <a:rPr lang="en-US" sz="2800" dirty="0">
                <a:hlinkClick r:id="rId3"/>
              </a:rPr>
              <a:t>http://www.cis.upenn.edu/~nenkova/buAR.sign</a:t>
            </a:r>
            <a:endParaRPr lang="en-US" sz="2800" dirty="0"/>
          </a:p>
          <a:p>
            <a:r>
              <a:rPr lang="en-US" sz="2800" dirty="0"/>
              <a:t>Accent ratio classifier</a:t>
            </a:r>
          </a:p>
          <a:p>
            <a:pPr lvl="1"/>
            <a:r>
              <a:rPr lang="en-US" dirty="0"/>
              <a:t>a word not-prominent if AR &lt; 0.38</a:t>
            </a:r>
          </a:p>
          <a:p>
            <a:pPr lvl="1"/>
            <a:r>
              <a:rPr lang="en-US" dirty="0"/>
              <a:t>words not in the AR dictionary are labeled “prominent”</a:t>
            </a:r>
          </a:p>
          <a:p>
            <a:r>
              <a:rPr lang="en-US" dirty="0"/>
              <a:t>Performance</a:t>
            </a:r>
          </a:p>
          <a:p>
            <a:pPr lvl="1"/>
            <a:r>
              <a:rPr lang="en-US" dirty="0"/>
              <a:t>Best single predictor of accent; adding all other features only helps 1% on prediction task</a:t>
            </a:r>
          </a:p>
          <a:p>
            <a:pPr lvl="1"/>
            <a:r>
              <a:rPr lang="en-US" dirty="0"/>
              <a:t>Improves TTS:</a:t>
            </a:r>
          </a:p>
          <a:p>
            <a:pPr lvl="2"/>
            <a:r>
              <a:rPr lang="en-US" sz="1400" dirty="0"/>
              <a:t>Volker Strom, </a:t>
            </a:r>
            <a:r>
              <a:rPr lang="en-US" sz="1400" dirty="0" err="1"/>
              <a:t>Ani</a:t>
            </a:r>
            <a:r>
              <a:rPr lang="en-US" sz="1400" dirty="0"/>
              <a:t> Nenkova, Robert Clark, Yolanda Vazquez-Alvarez, Jason </a:t>
            </a:r>
            <a:r>
              <a:rPr lang="en-US" sz="1400" dirty="0" err="1"/>
              <a:t>Brenier</a:t>
            </a:r>
            <a:r>
              <a:rPr lang="en-US" sz="1400" dirty="0"/>
              <a:t>, Simon King, and Dan Jurafsky. 2007. </a:t>
            </a:r>
            <a:r>
              <a:rPr lang="en-US" sz="1400" dirty="0" err="1"/>
              <a:t>Modelling</a:t>
            </a:r>
            <a:r>
              <a:rPr lang="en-US" sz="1400" dirty="0"/>
              <a:t> Prominence and Emphasis Improves Unit-Selection Synthesis. </a:t>
            </a:r>
            <a:r>
              <a:rPr lang="en-US" sz="1400" i="1" dirty="0" err="1"/>
              <a:t>Interspeech</a:t>
            </a:r>
            <a:endParaRPr lang="en-US" sz="1400" i="1" dirty="0"/>
          </a:p>
          <a:p>
            <a:pPr lvl="1"/>
            <a:endParaRPr lang="en-US" dirty="0"/>
          </a:p>
          <a:p>
            <a:pPr lvl="2"/>
            <a:endParaRPr lang="en-US" sz="2800" dirty="0"/>
          </a:p>
          <a:p>
            <a:pPr marL="0" indent="0">
              <a:buNone/>
            </a:pPr>
            <a:endParaRPr lang="en-US" dirty="0"/>
          </a:p>
        </p:txBody>
      </p:sp>
    </p:spTree>
    <p:extLst>
      <p:ext uri="{BB962C8B-B14F-4D97-AF65-F5344CB8AC3E}">
        <p14:creationId xmlns:p14="http://schemas.microsoft.com/office/powerpoint/2010/main" val="18499640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09600" y="304800"/>
            <a:ext cx="7772400" cy="1143000"/>
          </a:xfrm>
        </p:spPr>
        <p:txBody>
          <a:bodyPr/>
          <a:lstStyle/>
          <a:p>
            <a:r>
              <a:rPr lang="en-US" dirty="0"/>
              <a:t>Predicting Intonation in TTS</a:t>
            </a:r>
          </a:p>
        </p:txBody>
      </p:sp>
      <p:sp>
        <p:nvSpPr>
          <p:cNvPr id="104451" name="Rectangle 3"/>
          <p:cNvSpPr>
            <a:spLocks noGrp="1" noChangeArrowheads="1"/>
          </p:cNvSpPr>
          <p:nvPr>
            <p:ph sz="quarter" idx="1"/>
          </p:nvPr>
        </p:nvSpPr>
        <p:spPr/>
        <p:txBody>
          <a:bodyPr/>
          <a:lstStyle/>
          <a:p>
            <a:pPr marL="0" indent="0">
              <a:buNone/>
            </a:pPr>
            <a:r>
              <a:rPr lang="en-US" sz="3200" b="1" dirty="0">
                <a:solidFill>
                  <a:schemeClr val="bg1">
                    <a:lumMod val="75000"/>
                  </a:schemeClr>
                </a:solidFill>
              </a:rPr>
              <a:t>Prominence/Accent</a:t>
            </a:r>
            <a:r>
              <a:rPr lang="en-US" sz="3200" dirty="0">
                <a:solidFill>
                  <a:schemeClr val="bg1">
                    <a:lumMod val="75000"/>
                  </a:schemeClr>
                </a:solidFill>
              </a:rPr>
              <a:t>: Decide which words are accented, which syllable has accent, what sort of accent</a:t>
            </a:r>
          </a:p>
          <a:p>
            <a:pPr marL="0" indent="0">
              <a:buNone/>
            </a:pPr>
            <a:r>
              <a:rPr lang="en-US" sz="3200" b="1" dirty="0">
                <a:solidFill>
                  <a:srgbClr val="0000FF"/>
                </a:solidFill>
              </a:rPr>
              <a:t>Boundaries</a:t>
            </a:r>
            <a:r>
              <a:rPr lang="en-US" sz="3200" dirty="0"/>
              <a:t>: Decide where </a:t>
            </a:r>
            <a:r>
              <a:rPr lang="en-US" sz="3200" dirty="0" err="1"/>
              <a:t>intonational</a:t>
            </a:r>
            <a:r>
              <a:rPr lang="en-US" sz="3200" dirty="0"/>
              <a:t> boundaries are</a:t>
            </a:r>
          </a:p>
          <a:p>
            <a:pPr marL="0" indent="0">
              <a:buNone/>
            </a:pPr>
            <a:r>
              <a:rPr lang="en-US" sz="3200" b="1" dirty="0">
                <a:solidFill>
                  <a:schemeClr val="bg1">
                    <a:lumMod val="75000"/>
                  </a:schemeClr>
                </a:solidFill>
              </a:rPr>
              <a:t>Duration</a:t>
            </a:r>
            <a:r>
              <a:rPr lang="en-US" sz="3200" dirty="0">
                <a:solidFill>
                  <a:schemeClr val="bg1">
                    <a:lumMod val="75000"/>
                  </a:schemeClr>
                </a:solidFill>
              </a:rPr>
              <a:t>: Specify length of each segment</a:t>
            </a:r>
          </a:p>
          <a:p>
            <a:pPr marL="0" indent="0">
              <a:buNone/>
            </a:pPr>
            <a:r>
              <a:rPr lang="en-US" sz="3200" b="1" dirty="0">
                <a:solidFill>
                  <a:schemeClr val="bg1">
                    <a:lumMod val="75000"/>
                  </a:schemeClr>
                </a:solidFill>
              </a:rPr>
              <a:t>F0</a:t>
            </a:r>
            <a:r>
              <a:rPr lang="en-US" sz="3200" dirty="0">
                <a:solidFill>
                  <a:schemeClr val="bg1">
                    <a:lumMod val="75000"/>
                  </a:schemeClr>
                </a:solidFill>
              </a:rPr>
              <a:t>: Generate F0 contour from these</a:t>
            </a:r>
          </a:p>
          <a:p>
            <a:endParaRPr lang="en-US" dirty="0"/>
          </a:p>
        </p:txBody>
      </p:sp>
    </p:spTree>
    <p:extLst>
      <p:ext uri="{BB962C8B-B14F-4D97-AF65-F5344CB8AC3E}">
        <p14:creationId xmlns:p14="http://schemas.microsoft.com/office/powerpoint/2010/main" val="29782899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762000" y="457200"/>
            <a:ext cx="7924800" cy="868361"/>
          </a:xfrm>
        </p:spPr>
        <p:txBody>
          <a:bodyPr/>
          <a:lstStyle/>
          <a:p>
            <a:r>
              <a:rPr lang="en-US" dirty="0"/>
              <a:t>Predicting Boundaries:</a:t>
            </a:r>
            <a:br>
              <a:rPr lang="en-US" dirty="0"/>
            </a:br>
            <a:r>
              <a:rPr lang="en-US" dirty="0"/>
              <a:t>Full || versus intermediate |</a:t>
            </a:r>
          </a:p>
        </p:txBody>
      </p:sp>
      <p:sp>
        <p:nvSpPr>
          <p:cNvPr id="135171" name="Rectangle 3"/>
          <p:cNvSpPr>
            <a:spLocks noGrp="1" noChangeArrowheads="1"/>
          </p:cNvSpPr>
          <p:nvPr>
            <p:ph sz="quarter" idx="1"/>
          </p:nvPr>
        </p:nvSpPr>
        <p:spPr>
          <a:xfrm>
            <a:off x="914400" y="1371600"/>
            <a:ext cx="7772400" cy="4572000"/>
          </a:xfrm>
        </p:spPr>
        <p:txBody>
          <a:bodyPr/>
          <a:lstStyle/>
          <a:p>
            <a:pPr marL="0" indent="0">
              <a:buNone/>
            </a:pPr>
            <a:r>
              <a:rPr lang="en-US" sz="1800" dirty="0" err="1"/>
              <a:t>Ostendorf</a:t>
            </a:r>
            <a:r>
              <a:rPr lang="en-US" sz="1800" dirty="0"/>
              <a:t> and </a:t>
            </a:r>
            <a:r>
              <a:rPr lang="en-US" sz="1800" dirty="0" err="1"/>
              <a:t>Veilleux</a:t>
            </a:r>
            <a:r>
              <a:rPr lang="en-US" sz="1800" dirty="0"/>
              <a:t>. 1994 </a:t>
            </a:r>
            <a:r>
              <a:rPr lang="ja-JP" altLang="en-US" sz="1800" dirty="0"/>
              <a:t>“</a:t>
            </a:r>
            <a:r>
              <a:rPr lang="en-US" sz="1800" dirty="0"/>
              <a:t>Hierarchical Stochastic model for Automatic Prediction of Prosodic Boundary Location</a:t>
            </a:r>
            <a:r>
              <a:rPr lang="ja-JP" altLang="en-US" sz="1800" dirty="0"/>
              <a:t>”</a:t>
            </a:r>
            <a:r>
              <a:rPr lang="en-US" sz="1800" dirty="0"/>
              <a:t>, Computational Linguistics 20:1</a:t>
            </a:r>
          </a:p>
          <a:p>
            <a:pPr marL="0" indent="0">
              <a:buNone/>
            </a:pPr>
            <a:endParaRPr lang="en-US" sz="1600" dirty="0"/>
          </a:p>
          <a:p>
            <a:pPr marL="0" indent="0">
              <a:buNone/>
            </a:pPr>
            <a:r>
              <a:rPr lang="en-US" sz="2800" dirty="0"/>
              <a:t>Computer phone calls, || which do everything | from selling magazine subscriptions || to reminding people about meetings || have become the telephone equivalent | of junk mail. ||</a:t>
            </a:r>
          </a:p>
          <a:p>
            <a:pPr marL="0" indent="0">
              <a:buNone/>
            </a:pPr>
            <a:endParaRPr lang="en-US" sz="1800" dirty="0"/>
          </a:p>
          <a:p>
            <a:pPr marL="0" indent="0">
              <a:buNone/>
            </a:pPr>
            <a:r>
              <a:rPr lang="en-US" sz="2800" dirty="0"/>
              <a:t>Doctor Norman Rosenblatt, || dean of the college | of criminal justice at Northeastern University, || agrees.||</a:t>
            </a:r>
          </a:p>
          <a:p>
            <a:pPr marL="0" indent="0">
              <a:buNone/>
            </a:pPr>
            <a:endParaRPr lang="en-US" sz="2400" dirty="0"/>
          </a:p>
          <a:p>
            <a:pPr marL="0" indent="0">
              <a:buNone/>
            </a:pPr>
            <a:r>
              <a:rPr lang="en-US" sz="2800" dirty="0"/>
              <a:t>For WBUR, || I’m Margo </a:t>
            </a:r>
            <a:r>
              <a:rPr lang="en-US" sz="2800" dirty="0" err="1"/>
              <a:t>Melnicove</a:t>
            </a:r>
            <a:r>
              <a:rPr lang="en-US" sz="2800" dirty="0"/>
              <a:t>.</a:t>
            </a:r>
          </a:p>
        </p:txBody>
      </p:sp>
    </p:spTree>
    <p:extLst>
      <p:ext uri="{BB962C8B-B14F-4D97-AF65-F5344CB8AC3E}">
        <p14:creationId xmlns:p14="http://schemas.microsoft.com/office/powerpoint/2010/main" val="7748234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a:t>Simplest CART</a:t>
            </a:r>
          </a:p>
        </p:txBody>
      </p:sp>
      <p:sp>
        <p:nvSpPr>
          <p:cNvPr id="137219" name="Rectangle 3"/>
          <p:cNvSpPr>
            <a:spLocks noGrp="1" noChangeArrowheads="1"/>
          </p:cNvSpPr>
          <p:nvPr>
            <p:ph sz="quarter" idx="1"/>
          </p:nvPr>
        </p:nvSpPr>
        <p:spPr/>
        <p:txBody>
          <a:bodyPr/>
          <a:lstStyle/>
          <a:p>
            <a:pPr marL="0" indent="0">
              <a:buNone/>
            </a:pPr>
            <a:r>
              <a:rPr lang="en-US" dirty="0"/>
              <a:t>(set! </a:t>
            </a:r>
            <a:r>
              <a:rPr lang="en-US" dirty="0" err="1"/>
              <a:t>simple_phrase_cart_tree</a:t>
            </a:r>
            <a:endParaRPr lang="en-US" dirty="0"/>
          </a:p>
          <a:p>
            <a:pPr marL="0" indent="0">
              <a:buNone/>
            </a:pPr>
            <a:r>
              <a:rPr lang="en-US" dirty="0"/>
              <a:t>'</a:t>
            </a:r>
          </a:p>
          <a:p>
            <a:pPr marL="0" indent="0">
              <a:buNone/>
            </a:pPr>
            <a:r>
              <a:rPr lang="en-US" dirty="0"/>
              <a:t>((</a:t>
            </a:r>
            <a:r>
              <a:rPr lang="en-US" dirty="0" err="1"/>
              <a:t>lisp_token_end_punc</a:t>
            </a:r>
            <a:r>
              <a:rPr lang="en-US" dirty="0"/>
              <a:t> in ("?" "." ":"))</a:t>
            </a:r>
          </a:p>
          <a:p>
            <a:pPr marL="0" indent="0">
              <a:buNone/>
            </a:pPr>
            <a:r>
              <a:rPr lang="en-US" dirty="0"/>
              <a:t>  ((BB))</a:t>
            </a:r>
          </a:p>
          <a:p>
            <a:pPr marL="0" indent="0">
              <a:buNone/>
            </a:pPr>
            <a:r>
              <a:rPr lang="en-US" dirty="0"/>
              <a:t>  ((</a:t>
            </a:r>
            <a:r>
              <a:rPr lang="en-US" dirty="0" err="1"/>
              <a:t>lisp_token_end_punc</a:t>
            </a:r>
            <a:r>
              <a:rPr lang="en-US" dirty="0"/>
              <a:t> in ("'" "\"" "," ";"))</a:t>
            </a:r>
          </a:p>
          <a:p>
            <a:pPr marL="0" indent="0">
              <a:buNone/>
            </a:pPr>
            <a:r>
              <a:rPr lang="en-US" dirty="0"/>
              <a:t>   ((B))</a:t>
            </a:r>
          </a:p>
          <a:p>
            <a:pPr marL="0" indent="0">
              <a:buNone/>
            </a:pPr>
            <a:r>
              <a:rPr lang="en-US" dirty="0"/>
              <a:t>   ((</a:t>
            </a:r>
            <a:r>
              <a:rPr lang="en-US" dirty="0" err="1"/>
              <a:t>n.name</a:t>
            </a:r>
            <a:r>
              <a:rPr lang="en-US" dirty="0"/>
              <a:t> is 0)  ;; end of utterance</a:t>
            </a:r>
          </a:p>
          <a:p>
            <a:pPr marL="0" indent="0">
              <a:buNone/>
            </a:pPr>
            <a:r>
              <a:rPr lang="en-US" dirty="0"/>
              <a:t>    ((BB))</a:t>
            </a:r>
          </a:p>
          <a:p>
            <a:pPr marL="0" indent="0">
              <a:buNone/>
            </a:pPr>
            <a:r>
              <a:rPr lang="en-US" dirty="0"/>
              <a:t>    ((NB))))))</a:t>
            </a:r>
          </a:p>
        </p:txBody>
      </p:sp>
    </p:spTree>
    <p:extLst>
      <p:ext uri="{BB962C8B-B14F-4D97-AF65-F5344CB8AC3E}">
        <p14:creationId xmlns:p14="http://schemas.microsoft.com/office/powerpoint/2010/main" val="719048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t>More complex features</a:t>
            </a:r>
          </a:p>
        </p:txBody>
      </p:sp>
      <p:sp>
        <p:nvSpPr>
          <p:cNvPr id="139267" name="Rectangle 3"/>
          <p:cNvSpPr>
            <a:spLocks noGrp="1" noChangeArrowheads="1"/>
          </p:cNvSpPr>
          <p:nvPr>
            <p:ph sz="quarter" idx="1"/>
          </p:nvPr>
        </p:nvSpPr>
        <p:spPr/>
        <p:txBody>
          <a:bodyPr/>
          <a:lstStyle/>
          <a:p>
            <a:pPr marL="0" indent="0">
              <a:buNone/>
            </a:pPr>
            <a:r>
              <a:rPr lang="en-US" sz="2800" dirty="0" err="1"/>
              <a:t>Ostendorf</a:t>
            </a:r>
            <a:r>
              <a:rPr lang="en-US" sz="2800" dirty="0"/>
              <a:t> and </a:t>
            </a:r>
            <a:r>
              <a:rPr lang="en-US" sz="2800" dirty="0" err="1"/>
              <a:t>Veilleux</a:t>
            </a:r>
            <a:endParaRPr lang="en-US" sz="2800" dirty="0"/>
          </a:p>
          <a:p>
            <a:r>
              <a:rPr lang="en-US" sz="2800" dirty="0"/>
              <a:t>English: boundaries are more likely between content words and function words</a:t>
            </a:r>
          </a:p>
          <a:p>
            <a:r>
              <a:rPr lang="en-US" sz="2800" dirty="0"/>
              <a:t>Syntactic structure (parse trees)</a:t>
            </a:r>
          </a:p>
          <a:p>
            <a:pPr lvl="1"/>
            <a:r>
              <a:rPr lang="en-US" sz="2800" dirty="0"/>
              <a:t>Largest syntactic category dominating preceding word but not succeeding word</a:t>
            </a:r>
          </a:p>
          <a:p>
            <a:pPr lvl="1"/>
            <a:r>
              <a:rPr lang="en-US" sz="2800" dirty="0"/>
              <a:t>How many syntactic units begin/end between words</a:t>
            </a:r>
          </a:p>
          <a:p>
            <a:r>
              <a:rPr lang="en-US" sz="2800" dirty="0"/>
              <a:t>Type of function word to right</a:t>
            </a:r>
          </a:p>
          <a:p>
            <a:r>
              <a:rPr lang="en-US" sz="2800" dirty="0"/>
              <a:t>Capitalized names</a:t>
            </a:r>
          </a:p>
          <a:p>
            <a:r>
              <a:rPr lang="en-US" sz="2800" dirty="0"/>
              <a:t># of content words since previous function word</a:t>
            </a:r>
          </a:p>
        </p:txBody>
      </p:sp>
    </p:spTree>
    <p:extLst>
      <p:ext uri="{BB962C8B-B14F-4D97-AF65-F5344CB8AC3E}">
        <p14:creationId xmlns:p14="http://schemas.microsoft.com/office/powerpoint/2010/main" val="262377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Ostendorf and Veilleux CART</a:t>
            </a:r>
          </a:p>
        </p:txBody>
      </p:sp>
      <p:sp>
        <p:nvSpPr>
          <p:cNvPr id="5" name="Content Placeholder 4"/>
          <p:cNvSpPr>
            <a:spLocks noGrp="1"/>
          </p:cNvSpPr>
          <p:nvPr>
            <p:ph sz="quarter" idx="1"/>
          </p:nvPr>
        </p:nvSpPr>
        <p:spPr/>
        <p:txBody>
          <a:bodyPr/>
          <a:lstStyle/>
          <a:p>
            <a:endParaRPr lang="en-US"/>
          </a:p>
        </p:txBody>
      </p:sp>
      <p:pic>
        <p:nvPicPr>
          <p:cNvPr id="141315" name="Picture 4" descr="veille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47800"/>
            <a:ext cx="7385050" cy="497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382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09600" y="304800"/>
            <a:ext cx="7772400" cy="1143000"/>
          </a:xfrm>
        </p:spPr>
        <p:txBody>
          <a:bodyPr/>
          <a:lstStyle/>
          <a:p>
            <a:r>
              <a:rPr lang="en-US" dirty="0"/>
              <a:t>Predicting Intonation in TTS</a:t>
            </a:r>
          </a:p>
        </p:txBody>
      </p:sp>
      <p:sp>
        <p:nvSpPr>
          <p:cNvPr id="104451" name="Rectangle 3"/>
          <p:cNvSpPr>
            <a:spLocks noGrp="1" noChangeArrowheads="1"/>
          </p:cNvSpPr>
          <p:nvPr>
            <p:ph sz="quarter" idx="1"/>
          </p:nvPr>
        </p:nvSpPr>
        <p:spPr/>
        <p:txBody>
          <a:bodyPr/>
          <a:lstStyle/>
          <a:p>
            <a:pPr marL="0" indent="0">
              <a:buNone/>
            </a:pPr>
            <a:r>
              <a:rPr lang="en-US" sz="3200" b="1" dirty="0">
                <a:solidFill>
                  <a:srgbClr val="BFBFBF"/>
                </a:solidFill>
              </a:rPr>
              <a:t>Prominence/Accent</a:t>
            </a:r>
            <a:r>
              <a:rPr lang="en-US" sz="3200" dirty="0">
                <a:solidFill>
                  <a:srgbClr val="BFBFBF"/>
                </a:solidFill>
              </a:rPr>
              <a:t>: Decide which words are accented, which syllable has accent, what sort of accent</a:t>
            </a:r>
          </a:p>
          <a:p>
            <a:pPr marL="0" indent="0">
              <a:buNone/>
            </a:pPr>
            <a:r>
              <a:rPr lang="en-US" sz="3200" b="1" dirty="0">
                <a:solidFill>
                  <a:srgbClr val="BFBFBF"/>
                </a:solidFill>
              </a:rPr>
              <a:t>Boundaries</a:t>
            </a:r>
            <a:r>
              <a:rPr lang="en-US" sz="3200" dirty="0">
                <a:solidFill>
                  <a:srgbClr val="BFBFBF"/>
                </a:solidFill>
              </a:rPr>
              <a:t>: Decide where </a:t>
            </a:r>
            <a:r>
              <a:rPr lang="en-US" sz="3200" dirty="0" err="1">
                <a:solidFill>
                  <a:srgbClr val="BFBFBF"/>
                </a:solidFill>
              </a:rPr>
              <a:t>intonational</a:t>
            </a:r>
            <a:r>
              <a:rPr lang="en-US" sz="3200" dirty="0">
                <a:solidFill>
                  <a:srgbClr val="BFBFBF"/>
                </a:solidFill>
              </a:rPr>
              <a:t> boundaries are</a:t>
            </a:r>
          </a:p>
          <a:p>
            <a:pPr marL="0" indent="0">
              <a:buNone/>
            </a:pPr>
            <a:r>
              <a:rPr lang="en-US" sz="3200" b="1" dirty="0">
                <a:solidFill>
                  <a:srgbClr val="0000FF"/>
                </a:solidFill>
              </a:rPr>
              <a:t>Duration</a:t>
            </a:r>
            <a:r>
              <a:rPr lang="en-US" sz="3200" dirty="0"/>
              <a:t>: Specify length of each segment</a:t>
            </a:r>
          </a:p>
          <a:p>
            <a:pPr marL="0" indent="0">
              <a:buNone/>
            </a:pPr>
            <a:r>
              <a:rPr lang="en-US" sz="3200" b="1" dirty="0">
                <a:solidFill>
                  <a:srgbClr val="BFBFBF"/>
                </a:solidFill>
              </a:rPr>
              <a:t>F0</a:t>
            </a:r>
            <a:r>
              <a:rPr lang="en-US" sz="3200" dirty="0">
                <a:solidFill>
                  <a:srgbClr val="BFBFBF"/>
                </a:solidFill>
              </a:rPr>
              <a:t>: Generate F0 contour from these</a:t>
            </a:r>
          </a:p>
          <a:p>
            <a:endParaRPr lang="en-US" dirty="0"/>
          </a:p>
        </p:txBody>
      </p:sp>
    </p:spTree>
    <p:extLst>
      <p:ext uri="{BB962C8B-B14F-4D97-AF65-F5344CB8AC3E}">
        <p14:creationId xmlns:p14="http://schemas.microsoft.com/office/powerpoint/2010/main" val="40158329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Duration</a:t>
            </a:r>
          </a:p>
        </p:txBody>
      </p:sp>
      <p:sp>
        <p:nvSpPr>
          <p:cNvPr id="145411" name="Rectangle 3"/>
          <p:cNvSpPr>
            <a:spLocks noGrp="1" noChangeArrowheads="1"/>
          </p:cNvSpPr>
          <p:nvPr>
            <p:ph sz="quarter" idx="1"/>
          </p:nvPr>
        </p:nvSpPr>
        <p:spPr/>
        <p:txBody>
          <a:bodyPr/>
          <a:lstStyle/>
          <a:p>
            <a:r>
              <a:rPr lang="en-US" sz="2800" dirty="0"/>
              <a:t>Simplest: fixed size for all phones (100 </a:t>
            </a:r>
            <a:r>
              <a:rPr lang="en-US" sz="2800" dirty="0" err="1"/>
              <a:t>ms</a:t>
            </a:r>
            <a:r>
              <a:rPr lang="en-US" sz="2800" dirty="0"/>
              <a:t>)</a:t>
            </a:r>
          </a:p>
          <a:p>
            <a:r>
              <a:rPr lang="en-US" sz="2800" dirty="0"/>
              <a:t>Next simplest: average duration for that phone (from training data). Samples from SWBD in </a:t>
            </a:r>
            <a:r>
              <a:rPr lang="en-US" sz="2800" dirty="0" err="1"/>
              <a:t>ms</a:t>
            </a:r>
            <a:r>
              <a:rPr lang="en-US" sz="2800" dirty="0"/>
              <a:t>:</a:t>
            </a:r>
          </a:p>
          <a:p>
            <a:pPr marL="319088" lvl="1" indent="0">
              <a:buNone/>
            </a:pPr>
            <a:r>
              <a:rPr lang="en-US" sz="2800" dirty="0" err="1">
                <a:solidFill>
                  <a:srgbClr val="008000"/>
                </a:solidFill>
              </a:rPr>
              <a:t>aa</a:t>
            </a:r>
            <a:r>
              <a:rPr lang="en-US" sz="2800" dirty="0">
                <a:solidFill>
                  <a:srgbClr val="008000"/>
                </a:solidFill>
              </a:rPr>
              <a:t> 	118		b	68</a:t>
            </a:r>
          </a:p>
          <a:p>
            <a:pPr marL="319088" lvl="1" indent="0">
              <a:buNone/>
            </a:pPr>
            <a:r>
              <a:rPr lang="en-US" sz="2800" dirty="0">
                <a:solidFill>
                  <a:srgbClr val="008000"/>
                </a:solidFill>
              </a:rPr>
              <a:t>ax	59		d	68</a:t>
            </a:r>
          </a:p>
          <a:p>
            <a:pPr marL="319088" lvl="1" indent="0">
              <a:buNone/>
            </a:pPr>
            <a:r>
              <a:rPr lang="en-US" sz="2800" dirty="0">
                <a:solidFill>
                  <a:srgbClr val="008000"/>
                </a:solidFill>
              </a:rPr>
              <a:t>ay	138		dh	44</a:t>
            </a:r>
          </a:p>
          <a:p>
            <a:pPr marL="319088" lvl="1" indent="0">
              <a:buNone/>
            </a:pPr>
            <a:r>
              <a:rPr lang="en-US" sz="2800" dirty="0">
                <a:solidFill>
                  <a:srgbClr val="008000"/>
                </a:solidFill>
              </a:rPr>
              <a:t>eh	87		f	90</a:t>
            </a:r>
          </a:p>
          <a:p>
            <a:pPr marL="319088" lvl="1" indent="0">
              <a:buNone/>
            </a:pPr>
            <a:r>
              <a:rPr lang="en-US" sz="2800" dirty="0" err="1">
                <a:solidFill>
                  <a:srgbClr val="008000"/>
                </a:solidFill>
              </a:rPr>
              <a:t>ih</a:t>
            </a:r>
            <a:r>
              <a:rPr lang="en-US" sz="2800" dirty="0">
                <a:solidFill>
                  <a:srgbClr val="008000"/>
                </a:solidFill>
              </a:rPr>
              <a:t>	77		g	66</a:t>
            </a:r>
          </a:p>
          <a:p>
            <a:r>
              <a:rPr lang="en-US" sz="2800" dirty="0"/>
              <a:t>Next Next Simplest: add in phrase-final and initial lengthening plus stress</a:t>
            </a:r>
          </a:p>
        </p:txBody>
      </p:sp>
    </p:spTree>
    <p:extLst>
      <p:ext uri="{BB962C8B-B14F-4D97-AF65-F5344CB8AC3E}">
        <p14:creationId xmlns:p14="http://schemas.microsoft.com/office/powerpoint/2010/main" val="42825528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914400" y="274639"/>
            <a:ext cx="7772400" cy="715961"/>
          </a:xfrm>
        </p:spPr>
        <p:txBody>
          <a:bodyPr/>
          <a:lstStyle/>
          <a:p>
            <a:r>
              <a:rPr lang="en-US" dirty="0" err="1"/>
              <a:t>Klatt</a:t>
            </a:r>
            <a:r>
              <a:rPr lang="en-US" dirty="0"/>
              <a:t> duration rules</a:t>
            </a:r>
          </a:p>
        </p:txBody>
      </p:sp>
      <p:sp>
        <p:nvSpPr>
          <p:cNvPr id="147459" name="Rectangle 3"/>
          <p:cNvSpPr>
            <a:spLocks noGrp="1" noChangeArrowheads="1"/>
          </p:cNvSpPr>
          <p:nvPr>
            <p:ph sz="quarter" idx="1"/>
          </p:nvPr>
        </p:nvSpPr>
        <p:spPr>
          <a:xfrm>
            <a:off x="152400" y="1143000"/>
            <a:ext cx="8991600" cy="4572000"/>
          </a:xfrm>
        </p:spPr>
        <p:txBody>
          <a:bodyPr/>
          <a:lstStyle/>
          <a:p>
            <a:pPr marL="0" indent="0">
              <a:buNone/>
            </a:pPr>
            <a:r>
              <a:rPr lang="en-US" sz="2400" dirty="0"/>
              <a:t>Models how context-neutral duration of a phone lengthened/shortened by context, while staying above a min duration </a:t>
            </a:r>
            <a:r>
              <a:rPr lang="en-US" sz="2400" dirty="0" err="1"/>
              <a:t>dmin</a:t>
            </a:r>
            <a:endParaRPr lang="en-US" sz="2400" dirty="0"/>
          </a:p>
          <a:p>
            <a:pPr marL="0" indent="0">
              <a:buNone/>
            </a:pPr>
            <a:r>
              <a:rPr lang="en-US" sz="2400" b="1" dirty="0" err="1">
                <a:solidFill>
                  <a:srgbClr val="0000FF"/>
                </a:solidFill>
              </a:rPr>
              <a:t>Prepausal</a:t>
            </a:r>
            <a:r>
              <a:rPr lang="en-US" sz="2400" b="1" dirty="0">
                <a:solidFill>
                  <a:srgbClr val="0000FF"/>
                </a:solidFill>
              </a:rPr>
              <a:t> lengthening</a:t>
            </a:r>
            <a:r>
              <a:rPr lang="en-US" sz="2400" dirty="0"/>
              <a:t>: vowel before pause lengthened by 1.4</a:t>
            </a:r>
          </a:p>
          <a:p>
            <a:pPr marL="0" indent="0">
              <a:buNone/>
            </a:pPr>
            <a:r>
              <a:rPr lang="en-US" sz="2400" b="1" dirty="0">
                <a:solidFill>
                  <a:srgbClr val="0000FF"/>
                </a:solidFill>
              </a:rPr>
              <a:t>Non-phrase-final shortening</a:t>
            </a:r>
            <a:r>
              <a:rPr lang="en-US" sz="2400" dirty="0"/>
              <a:t>: Segments not phrase-final are shortened by 0.6. Phrase-final postvocalic liquids and nasals lengthened by 1.4</a:t>
            </a:r>
          </a:p>
          <a:p>
            <a:pPr marL="0" indent="0">
              <a:buNone/>
            </a:pPr>
            <a:r>
              <a:rPr lang="en-US" sz="2400" b="1" dirty="0">
                <a:solidFill>
                  <a:srgbClr val="0000FF"/>
                </a:solidFill>
              </a:rPr>
              <a:t>Unstressed shortening</a:t>
            </a:r>
            <a:r>
              <a:rPr lang="en-US" sz="2400" dirty="0"/>
              <a:t>:  unstressed segments minimum duration </a:t>
            </a:r>
            <a:r>
              <a:rPr lang="en-US" sz="2400" dirty="0" err="1"/>
              <a:t>dmin</a:t>
            </a:r>
            <a:r>
              <a:rPr lang="en-US" sz="2400" dirty="0"/>
              <a:t> is halved, and are shortened by .7 for most phone types.</a:t>
            </a:r>
          </a:p>
          <a:p>
            <a:pPr marL="0" indent="0">
              <a:buNone/>
            </a:pPr>
            <a:r>
              <a:rPr lang="en-US" sz="2400" b="1" dirty="0">
                <a:solidFill>
                  <a:srgbClr val="0000FF"/>
                </a:solidFill>
              </a:rPr>
              <a:t>Lengthening for accent</a:t>
            </a:r>
            <a:r>
              <a:rPr lang="en-US" sz="2400" b="1" dirty="0"/>
              <a:t>: </a:t>
            </a:r>
            <a:r>
              <a:rPr lang="en-US" sz="2400" dirty="0"/>
              <a:t>A vowel with accent lengthened by 1.4</a:t>
            </a:r>
          </a:p>
          <a:p>
            <a:pPr marL="0" indent="0">
              <a:buNone/>
            </a:pPr>
            <a:r>
              <a:rPr lang="en-US" sz="2400" b="1" dirty="0">
                <a:solidFill>
                  <a:srgbClr val="0000FF"/>
                </a:solidFill>
              </a:rPr>
              <a:t>Shortening in clusters</a:t>
            </a:r>
            <a:r>
              <a:rPr lang="en-US" sz="2400" dirty="0"/>
              <a:t>: Consonant followed by consonant shortened by 0.5</a:t>
            </a:r>
          </a:p>
          <a:p>
            <a:pPr marL="0" indent="0">
              <a:buNone/>
            </a:pPr>
            <a:r>
              <a:rPr lang="en-US" sz="2400" b="1" dirty="0">
                <a:solidFill>
                  <a:srgbClr val="0000FF"/>
                </a:solidFill>
              </a:rPr>
              <a:t>Pre-voiceless shortening</a:t>
            </a:r>
            <a:r>
              <a:rPr lang="en-US" sz="2400" dirty="0"/>
              <a:t>: Vowels are shortened before a voiceless plosive by 0.7</a:t>
            </a:r>
          </a:p>
        </p:txBody>
      </p:sp>
    </p:spTree>
    <p:extLst>
      <p:ext uri="{BB962C8B-B14F-4D97-AF65-F5344CB8AC3E}">
        <p14:creationId xmlns:p14="http://schemas.microsoft.com/office/powerpoint/2010/main" val="24791343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914400" y="0"/>
            <a:ext cx="7772400" cy="1143000"/>
          </a:xfrm>
        </p:spPr>
        <p:txBody>
          <a:bodyPr/>
          <a:lstStyle/>
          <a:p>
            <a:r>
              <a:rPr lang="en-US" dirty="0" err="1"/>
              <a:t>Klatt</a:t>
            </a:r>
            <a:r>
              <a:rPr lang="en-US" dirty="0"/>
              <a:t> duration rules</a:t>
            </a:r>
          </a:p>
        </p:txBody>
      </p:sp>
      <p:sp>
        <p:nvSpPr>
          <p:cNvPr id="149507" name="Rectangle 3"/>
          <p:cNvSpPr>
            <a:spLocks noGrp="1" noChangeArrowheads="1"/>
          </p:cNvSpPr>
          <p:nvPr>
            <p:ph sz="quarter" idx="1"/>
          </p:nvPr>
        </p:nvSpPr>
        <p:spPr>
          <a:xfrm>
            <a:off x="914400" y="1295400"/>
            <a:ext cx="7772400" cy="4572000"/>
          </a:xfrm>
        </p:spPr>
        <p:txBody>
          <a:bodyPr/>
          <a:lstStyle/>
          <a:p>
            <a:r>
              <a:rPr lang="en-US" sz="2800" dirty="0" err="1"/>
              <a:t>Klatt</a:t>
            </a:r>
            <a:r>
              <a:rPr lang="en-US" sz="2800" dirty="0"/>
              <a:t> formula for phone durations:</a:t>
            </a:r>
          </a:p>
          <a:p>
            <a:endParaRPr lang="en-US" sz="2800" dirty="0"/>
          </a:p>
          <a:p>
            <a:endParaRPr lang="en-US" sz="2800" dirty="0"/>
          </a:p>
          <a:p>
            <a:pPr marL="0" indent="0">
              <a:buNone/>
            </a:pPr>
            <a:endParaRPr lang="en-US" sz="2800" dirty="0"/>
          </a:p>
          <a:p>
            <a:r>
              <a:rPr lang="en-US" sz="2800" dirty="0"/>
              <a:t>Festival: 2 options</a:t>
            </a:r>
          </a:p>
          <a:p>
            <a:pPr lvl="1"/>
            <a:r>
              <a:rPr lang="en-US" sz="2800" dirty="0" err="1"/>
              <a:t>Klatt</a:t>
            </a:r>
            <a:r>
              <a:rPr lang="en-US" sz="2800" dirty="0"/>
              <a:t> rules</a:t>
            </a:r>
          </a:p>
          <a:p>
            <a:pPr lvl="1"/>
            <a:r>
              <a:rPr lang="en-US" sz="2800" dirty="0"/>
              <a:t>Use labeled training set with </a:t>
            </a:r>
            <a:r>
              <a:rPr lang="en-US" sz="2800" dirty="0" err="1"/>
              <a:t>Klatt</a:t>
            </a:r>
            <a:r>
              <a:rPr lang="en-US" sz="2800" dirty="0"/>
              <a:t> features to train CART</a:t>
            </a:r>
          </a:p>
          <a:p>
            <a:pPr lvl="2"/>
            <a:r>
              <a:rPr lang="en-US" sz="2400" dirty="0"/>
              <a:t>Identity of the left and right context phone</a:t>
            </a:r>
          </a:p>
          <a:p>
            <a:pPr lvl="2"/>
            <a:r>
              <a:rPr lang="en-US" sz="2400" dirty="0"/>
              <a:t>Lexical stress and accent values of current phone</a:t>
            </a:r>
          </a:p>
          <a:p>
            <a:pPr lvl="2"/>
            <a:r>
              <a:rPr lang="en-US" sz="2400" dirty="0"/>
              <a:t>Position in syllable, word, phrase</a:t>
            </a:r>
          </a:p>
          <a:p>
            <a:pPr lvl="2"/>
            <a:r>
              <a:rPr lang="en-US" sz="2400" dirty="0"/>
              <a:t>Following pause</a:t>
            </a:r>
          </a:p>
        </p:txBody>
      </p:sp>
      <p:pic>
        <p:nvPicPr>
          <p:cNvPr id="149508" name="Picture 4" descr="klat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905000"/>
            <a:ext cx="5626100" cy="15441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049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1.jpeg"/></Relationships>
</file>

<file path=ppt/theme/theme1.xml><?xml version="1.0" encoding="utf-8"?>
<a:theme xmlns:a="http://schemas.openxmlformats.org/drawingml/2006/main" name="4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2">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5057</TotalTime>
  <Words>4923</Words>
  <Application>Microsoft Macintosh PowerPoint</Application>
  <PresentationFormat>On-screen Show (4:3)</PresentationFormat>
  <Paragraphs>885</Paragraphs>
  <Slides>101</Slides>
  <Notes>94</Notes>
  <HiddenSlides>12</HiddenSlides>
  <MMClips>15</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8" baseType="lpstr">
      <vt:lpstr>Calibri</vt:lpstr>
      <vt:lpstr>Comic Sans MS</vt:lpstr>
      <vt:lpstr>Courier</vt:lpstr>
      <vt:lpstr>Franklin Gothic Book</vt:lpstr>
      <vt:lpstr>Franklin Gothic Book (Headings)</vt:lpstr>
      <vt:lpstr>Lucida Grande</vt:lpstr>
      <vt:lpstr>ＭＳ Ｐゴシック</vt:lpstr>
      <vt:lpstr>Perpetua</vt:lpstr>
      <vt:lpstr>Times</vt:lpstr>
      <vt:lpstr>Times New Roman</vt:lpstr>
      <vt:lpstr>Verdana</vt:lpstr>
      <vt:lpstr>Wingdings</vt:lpstr>
      <vt:lpstr>Wingdings 2</vt:lpstr>
      <vt:lpstr>华文细黑</vt:lpstr>
      <vt:lpstr>Arial</vt:lpstr>
      <vt:lpstr>4_Equity</vt:lpstr>
      <vt:lpstr>Equation</vt:lpstr>
      <vt:lpstr>CS 224S / LINGUIST 285 Spoken Language Processing</vt:lpstr>
      <vt:lpstr>Outline</vt:lpstr>
      <vt:lpstr>Dave Barry on TTS</vt:lpstr>
      <vt:lpstr>History of TTS</vt:lpstr>
      <vt:lpstr>Von Kempelen:</vt:lpstr>
      <vt:lpstr>Closer to a natural vocal tract: Riesz 1937</vt:lpstr>
      <vt:lpstr>Homer Dudley 1939 VODER</vt:lpstr>
      <vt:lpstr>Homer Dudley’s VODER</vt:lpstr>
      <vt:lpstr>An aside on demos</vt:lpstr>
      <vt:lpstr>The 1936 UK Speaking Clock</vt:lpstr>
      <vt:lpstr>The UK Speaking Clock</vt:lpstr>
      <vt:lpstr>A technician adjusts the amplifiers of the first speaking clock</vt:lpstr>
      <vt:lpstr>Gunnar Fant’s OVE synthesizer</vt:lpstr>
      <vt:lpstr>Cooper’s Pattern Playback</vt:lpstr>
      <vt:lpstr>Cooper’s Pattern Playback</vt:lpstr>
      <vt:lpstr>Pre-modern TTS systems</vt:lpstr>
      <vt:lpstr>Types of Synthesis</vt:lpstr>
      <vt:lpstr>1980s: Formant Synthesis</vt:lpstr>
      <vt:lpstr>1990s: 2nd Generation Synthesis Diphone Synthesis</vt:lpstr>
      <vt:lpstr>3rd Generation Synthesis Unit Selection Systems</vt:lpstr>
      <vt:lpstr>Parametric Synthesis</vt:lpstr>
      <vt:lpstr>In-class listening test</vt:lpstr>
      <vt:lpstr>TTS Demos: Diphone, Unit-Selection and Parametric</vt:lpstr>
      <vt:lpstr>The two stages of TTS</vt:lpstr>
      <vt:lpstr>PowerPoint Presentation</vt:lpstr>
      <vt:lpstr>Outline</vt:lpstr>
      <vt:lpstr>Text Normalization</vt:lpstr>
      <vt:lpstr>Text Processing</vt:lpstr>
      <vt:lpstr>Text Normalization Steps</vt:lpstr>
      <vt:lpstr>Step 1: identify tokens and chunk</vt:lpstr>
      <vt:lpstr>Important issue in tokenization: end-of-utterance detection</vt:lpstr>
      <vt:lpstr>Rules/features for end-of-utterance detection</vt:lpstr>
      <vt:lpstr>Simple Decision Tree</vt:lpstr>
      <vt:lpstr>The Festival hand-built decision tree for end-of-utterance</vt:lpstr>
      <vt:lpstr>Problems with the previous decision tree</vt:lpstr>
      <vt:lpstr>More sophisticated decision tree features</vt:lpstr>
      <vt:lpstr>Sproat EOS tree</vt:lpstr>
      <vt:lpstr>Some good references on end-of-sentence detection</vt:lpstr>
      <vt:lpstr>Steps 3+4: Identify Types of Tokens, and Convert Tokens to Words</vt:lpstr>
      <vt:lpstr>Festival rule for dealing with “$1.2 million”</vt:lpstr>
      <vt:lpstr>Rules versus machine learning</vt:lpstr>
      <vt:lpstr>Machine learning for Text Normalization</vt:lpstr>
      <vt:lpstr>How common are NSWs?</vt:lpstr>
      <vt:lpstr>How common are NSWs?</vt:lpstr>
      <vt:lpstr>Twitter variants</vt:lpstr>
      <vt:lpstr>State of the Art for Twitter normalization</vt:lpstr>
      <vt:lpstr>4 steps to Sproat et al. algorithm</vt:lpstr>
      <vt:lpstr>Step 1: Splitter</vt:lpstr>
      <vt:lpstr>Step 2: Classify token into 1 of 20 types</vt:lpstr>
      <vt:lpstr>More about the types</vt:lpstr>
      <vt:lpstr>Type identification classifier</vt:lpstr>
      <vt:lpstr>Type identification algorithm</vt:lpstr>
      <vt:lpstr>Step 3: expand NSW Tokens by type-specific rules</vt:lpstr>
      <vt:lpstr>In practice</vt:lpstr>
      <vt:lpstr>Homograph disambiguation</vt:lpstr>
      <vt:lpstr>Homograph disambiguation</vt:lpstr>
      <vt:lpstr>POS Tagging for homograph disambiguation</vt:lpstr>
      <vt:lpstr>Festival</vt:lpstr>
      <vt:lpstr>Festival as software</vt:lpstr>
      <vt:lpstr>CMU FestVox project</vt:lpstr>
      <vt:lpstr>Synthesis tools</vt:lpstr>
      <vt:lpstr>Dictionaries</vt:lpstr>
      <vt:lpstr>Dictionaries aren’t always sufficient: Unknown words</vt:lpstr>
      <vt:lpstr>Names</vt:lpstr>
      <vt:lpstr>Methods for Names</vt:lpstr>
      <vt:lpstr>Letter to Sound Rules</vt:lpstr>
      <vt:lpstr>Alignment</vt:lpstr>
      <vt:lpstr>Alignment</vt:lpstr>
      <vt:lpstr>Alignment</vt:lpstr>
      <vt:lpstr> Black et al. Classifier</vt:lpstr>
      <vt:lpstr>Modern systems: more powerful classifiers, more features</vt:lpstr>
      <vt:lpstr>Predicting Intonation in TTS</vt:lpstr>
      <vt:lpstr>Predicting Intonation in TTS</vt:lpstr>
      <vt:lpstr>Stress vs. accent</vt:lpstr>
      <vt:lpstr>Stress vs. accent (2)</vt:lpstr>
      <vt:lpstr>Levels of prominence</vt:lpstr>
      <vt:lpstr>Pitch accent prediction</vt:lpstr>
      <vt:lpstr>Broadcast News Example</vt:lpstr>
      <vt:lpstr>Predicting Pitch Accent: Part of speech</vt:lpstr>
      <vt:lpstr>Factors in accent prediction: Contrast</vt:lpstr>
      <vt:lpstr>Factors in Accent Prediction: List intonation</vt:lpstr>
      <vt:lpstr>Factors: Word order</vt:lpstr>
      <vt:lpstr>Factor: Information</vt:lpstr>
      <vt:lpstr>Factors: Information Status (2)</vt:lpstr>
      <vt:lpstr>Complex Noun Phrase Structure</vt:lpstr>
      <vt:lpstr>Other features</vt:lpstr>
      <vt:lpstr>Advanced features</vt:lpstr>
      <vt:lpstr>Accent prediction </vt:lpstr>
      <vt:lpstr>But best single feature: Accent ratio dictionary</vt:lpstr>
      <vt:lpstr>Accent Ratio</vt:lpstr>
      <vt:lpstr>Predicting Intonation in TTS</vt:lpstr>
      <vt:lpstr>Predicting Boundaries: Full || versus intermediate |</vt:lpstr>
      <vt:lpstr>Simplest CART</vt:lpstr>
      <vt:lpstr>More complex features</vt:lpstr>
      <vt:lpstr>Ostendorf and Veilleux CART</vt:lpstr>
      <vt:lpstr>Predicting Intonation in TTS</vt:lpstr>
      <vt:lpstr>Duration</vt:lpstr>
      <vt:lpstr>Klatt duration rules</vt:lpstr>
      <vt:lpstr>Klatt duration rules</vt:lpstr>
      <vt:lpstr>Duration: state of the art</vt:lpstr>
      <vt:lpstr>Outline</vt:lpstr>
    </vt:vector>
  </TitlesOfParts>
  <Manager/>
  <Company>Stanford University</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224S Speech Recognition and Synthesis</dc:title>
  <dc:subject/>
  <dc:creator>Dan Jurafsky</dc:creator>
  <cp:keywords/>
  <dc:description/>
  <cp:lastModifiedBy>Andrew Maas</cp:lastModifiedBy>
  <cp:revision>211</cp:revision>
  <cp:lastPrinted>2009-01-10T23:42:15Z</cp:lastPrinted>
  <dcterms:created xsi:type="dcterms:W3CDTF">2009-01-10T18:59:56Z</dcterms:created>
  <dcterms:modified xsi:type="dcterms:W3CDTF">2017-05-18T04:35:41Z</dcterms:modified>
  <cp:category/>
</cp:coreProperties>
</file>